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849" r:id="rId3"/>
    <p:sldId id="7320" r:id="rId4"/>
    <p:sldId id="848" r:id="rId5"/>
    <p:sldId id="262" r:id="rId6"/>
    <p:sldId id="750" r:id="rId7"/>
    <p:sldId id="259" r:id="rId8"/>
    <p:sldId id="851" r:id="rId9"/>
    <p:sldId id="277" r:id="rId10"/>
    <p:sldId id="845" r:id="rId11"/>
    <p:sldId id="7318" r:id="rId12"/>
    <p:sldId id="257" r:id="rId13"/>
    <p:sldId id="7310" r:id="rId14"/>
    <p:sldId id="272" r:id="rId15"/>
    <p:sldId id="7321" r:id="rId16"/>
    <p:sldId id="7319" r:id="rId17"/>
    <p:sldId id="788" r:id="rId18"/>
    <p:sldId id="7316" r:id="rId19"/>
    <p:sldId id="300" r:id="rId20"/>
  </p:sldIdLst>
  <p:sldSz cx="10058400" cy="7772400"/>
  <p:notesSz cx="10058400" cy="7772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A0B8A5-DB5A-E142-992C-15241E80D566}" v="210" dt="2024-08-25T02:59:45.2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658"/>
  </p:normalViewPr>
  <p:slideViewPr>
    <p:cSldViewPr showGuides="1">
      <p:cViewPr varScale="1">
        <p:scale>
          <a:sx n="102" d="100"/>
          <a:sy n="102" d="100"/>
        </p:scale>
        <p:origin x="1072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, Xu (LARC-E303)" userId="722f9a2d-bbad-4023-918c-5df74ba95045" providerId="ADAL" clId="{4EA0B8A5-DB5A-E142-992C-15241E80D566}"/>
    <pc:docChg chg="undo custSel addSld delSld modSld">
      <pc:chgData name="Liu, Xu (LARC-E303)" userId="722f9a2d-bbad-4023-918c-5df74ba95045" providerId="ADAL" clId="{4EA0B8A5-DB5A-E142-992C-15241E80D566}" dt="2024-08-25T03:08:53.668" v="729" actId="313"/>
      <pc:docMkLst>
        <pc:docMk/>
      </pc:docMkLst>
      <pc:sldChg chg="modSp mod">
        <pc:chgData name="Liu, Xu (LARC-E303)" userId="722f9a2d-bbad-4023-918c-5df74ba95045" providerId="ADAL" clId="{4EA0B8A5-DB5A-E142-992C-15241E80D566}" dt="2024-08-25T03:06:57.834" v="726" actId="207"/>
        <pc:sldMkLst>
          <pc:docMk/>
          <pc:sldMk cId="4206032413" sldId="256"/>
        </pc:sldMkLst>
        <pc:spChg chg="mod">
          <ac:chgData name="Liu, Xu (LARC-E303)" userId="722f9a2d-bbad-4023-918c-5df74ba95045" providerId="ADAL" clId="{4EA0B8A5-DB5A-E142-992C-15241E80D566}" dt="2024-08-25T03:06:57.834" v="726" actId="207"/>
          <ac:spMkLst>
            <pc:docMk/>
            <pc:sldMk cId="4206032413" sldId="256"/>
            <ac:spMk id="3" creationId="{A03B4A2A-2170-E64B-A83B-B3FEA8E4D1AF}"/>
          </ac:spMkLst>
        </pc:spChg>
      </pc:sldChg>
      <pc:sldChg chg="addSp delSp modSp add del mod setBg delDesignElem">
        <pc:chgData name="Liu, Xu (LARC-E303)" userId="722f9a2d-bbad-4023-918c-5df74ba95045" providerId="ADAL" clId="{4EA0B8A5-DB5A-E142-992C-15241E80D566}" dt="2024-08-25T02:37:37.342" v="455"/>
        <pc:sldMkLst>
          <pc:docMk/>
          <pc:sldMk cId="3247241807" sldId="264"/>
        </pc:sldMkLst>
        <pc:spChg chg="mod">
          <ac:chgData name="Liu, Xu (LARC-E303)" userId="722f9a2d-bbad-4023-918c-5df74ba95045" providerId="ADAL" clId="{4EA0B8A5-DB5A-E142-992C-15241E80D566}" dt="2024-08-25T02:37:37.342" v="455"/>
          <ac:spMkLst>
            <pc:docMk/>
            <pc:sldMk cId="3247241807" sldId="264"/>
            <ac:spMk id="2" creationId="{A82E292F-9079-1D8B-2A2C-0A811BB322D1}"/>
          </ac:spMkLst>
        </pc:spChg>
        <pc:spChg chg="add del">
          <ac:chgData name="Liu, Xu (LARC-E303)" userId="722f9a2d-bbad-4023-918c-5df74ba95045" providerId="ADAL" clId="{4EA0B8A5-DB5A-E142-992C-15241E80D566}" dt="2024-08-25T02:37:37.342" v="455"/>
          <ac:spMkLst>
            <pc:docMk/>
            <pc:sldMk cId="3247241807" sldId="264"/>
            <ac:spMk id="34" creationId="{0855A890-B60B-4670-9DC2-69DC05015AB3}"/>
          </ac:spMkLst>
        </pc:spChg>
        <pc:spChg chg="add del">
          <ac:chgData name="Liu, Xu (LARC-E303)" userId="722f9a2d-bbad-4023-918c-5df74ba95045" providerId="ADAL" clId="{4EA0B8A5-DB5A-E142-992C-15241E80D566}" dt="2024-08-25T02:37:37.342" v="455"/>
          <ac:spMkLst>
            <pc:docMk/>
            <pc:sldMk cId="3247241807" sldId="264"/>
            <ac:spMk id="36" creationId="{90F533E9-6690-41A8-A372-4C6C622D028D}"/>
          </ac:spMkLst>
        </pc:spChg>
        <pc:spChg chg="add del">
          <ac:chgData name="Liu, Xu (LARC-E303)" userId="722f9a2d-bbad-4023-918c-5df74ba95045" providerId="ADAL" clId="{4EA0B8A5-DB5A-E142-992C-15241E80D566}" dt="2024-08-25T02:37:37.342" v="455"/>
          <ac:spMkLst>
            <pc:docMk/>
            <pc:sldMk cId="3247241807" sldId="264"/>
            <ac:spMk id="38" creationId="{99413ED5-9ED4-4772-BCE4-2BCAE6B12E35}"/>
          </ac:spMkLst>
        </pc:spChg>
        <pc:spChg chg="add del">
          <ac:chgData name="Liu, Xu (LARC-E303)" userId="722f9a2d-bbad-4023-918c-5df74ba95045" providerId="ADAL" clId="{4EA0B8A5-DB5A-E142-992C-15241E80D566}" dt="2024-08-25T02:37:37.342" v="455"/>
          <ac:spMkLst>
            <pc:docMk/>
            <pc:sldMk cId="3247241807" sldId="264"/>
            <ac:spMk id="40" creationId="{04357C93-F0CB-4A1C-8F77-4E9063789819}"/>
          </ac:spMkLst>
        </pc:spChg>
      </pc:sldChg>
      <pc:sldChg chg="addSp delSp modSp mod">
        <pc:chgData name="Liu, Xu (LARC-E303)" userId="722f9a2d-bbad-4023-918c-5df74ba95045" providerId="ADAL" clId="{4EA0B8A5-DB5A-E142-992C-15241E80D566}" dt="2024-08-25T02:41:07.043" v="475" actId="1076"/>
        <pc:sldMkLst>
          <pc:docMk/>
          <pc:sldMk cId="2177146539" sldId="272"/>
        </pc:sldMkLst>
        <pc:spChg chg="mod">
          <ac:chgData name="Liu, Xu (LARC-E303)" userId="722f9a2d-bbad-4023-918c-5df74ba95045" providerId="ADAL" clId="{4EA0B8A5-DB5A-E142-992C-15241E80D566}" dt="2024-08-25T02:29:53.512" v="436" actId="20577"/>
          <ac:spMkLst>
            <pc:docMk/>
            <pc:sldMk cId="2177146539" sldId="272"/>
            <ac:spMk id="2" creationId="{5FEDF098-67FF-0C61-5945-F6FE53BB58EA}"/>
          </ac:spMkLst>
        </pc:spChg>
        <pc:picChg chg="mod">
          <ac:chgData name="Liu, Xu (LARC-E303)" userId="722f9a2d-bbad-4023-918c-5df74ba95045" providerId="ADAL" clId="{4EA0B8A5-DB5A-E142-992C-15241E80D566}" dt="2024-08-25T02:41:02.594" v="473" actId="14100"/>
          <ac:picMkLst>
            <pc:docMk/>
            <pc:sldMk cId="2177146539" sldId="272"/>
            <ac:picMk id="3" creationId="{BE9601C5-4113-7ACF-E3A2-3253DDC77524}"/>
          </ac:picMkLst>
        </pc:picChg>
        <pc:picChg chg="mod">
          <ac:chgData name="Liu, Xu (LARC-E303)" userId="722f9a2d-bbad-4023-918c-5df74ba95045" providerId="ADAL" clId="{4EA0B8A5-DB5A-E142-992C-15241E80D566}" dt="2024-08-25T02:41:03.978" v="474" actId="1076"/>
          <ac:picMkLst>
            <pc:docMk/>
            <pc:sldMk cId="2177146539" sldId="272"/>
            <ac:picMk id="4" creationId="{609A22FB-B667-E079-AC91-1DF47CC6AD27}"/>
          </ac:picMkLst>
        </pc:picChg>
        <pc:picChg chg="add del mod">
          <ac:chgData name="Liu, Xu (LARC-E303)" userId="722f9a2d-bbad-4023-918c-5df74ba95045" providerId="ADAL" clId="{4EA0B8A5-DB5A-E142-992C-15241E80D566}" dt="2024-08-25T02:40:41.899" v="464" actId="478"/>
          <ac:picMkLst>
            <pc:docMk/>
            <pc:sldMk cId="2177146539" sldId="272"/>
            <ac:picMk id="5" creationId="{A8D54C55-40E4-E889-D8C4-0652229AB2C4}"/>
          </ac:picMkLst>
        </pc:picChg>
        <pc:picChg chg="add mod">
          <ac:chgData name="Liu, Xu (LARC-E303)" userId="722f9a2d-bbad-4023-918c-5df74ba95045" providerId="ADAL" clId="{4EA0B8A5-DB5A-E142-992C-15241E80D566}" dt="2024-08-25T02:41:07.043" v="475" actId="1076"/>
          <ac:picMkLst>
            <pc:docMk/>
            <pc:sldMk cId="2177146539" sldId="272"/>
            <ac:picMk id="6" creationId="{9CA16785-1B97-8323-1DE6-B04ECCAE8154}"/>
          </ac:picMkLst>
        </pc:picChg>
      </pc:sldChg>
      <pc:sldChg chg="modSp mod">
        <pc:chgData name="Liu, Xu (LARC-E303)" userId="722f9a2d-bbad-4023-918c-5df74ba95045" providerId="ADAL" clId="{4EA0B8A5-DB5A-E142-992C-15241E80D566}" dt="2024-08-25T03:08:53.668" v="729" actId="313"/>
        <pc:sldMkLst>
          <pc:docMk/>
          <pc:sldMk cId="0" sldId="300"/>
        </pc:sldMkLst>
        <pc:spChg chg="mod">
          <ac:chgData name="Liu, Xu (LARC-E303)" userId="722f9a2d-bbad-4023-918c-5df74ba95045" providerId="ADAL" clId="{4EA0B8A5-DB5A-E142-992C-15241E80D566}" dt="2024-08-25T03:08:53.668" v="729" actId="313"/>
          <ac:spMkLst>
            <pc:docMk/>
            <pc:sldMk cId="0" sldId="300"/>
            <ac:spMk id="4" creationId="{47E16668-69B6-764C-8699-43921FF34BF3}"/>
          </ac:spMkLst>
        </pc:spChg>
      </pc:sldChg>
      <pc:sldChg chg="modSp mod">
        <pc:chgData name="Liu, Xu (LARC-E303)" userId="722f9a2d-bbad-4023-918c-5df74ba95045" providerId="ADAL" clId="{4EA0B8A5-DB5A-E142-992C-15241E80D566}" dt="2024-08-25T03:07:18.654" v="727" actId="20577"/>
        <pc:sldMkLst>
          <pc:docMk/>
          <pc:sldMk cId="2843736196" sldId="849"/>
        </pc:sldMkLst>
        <pc:spChg chg="mod">
          <ac:chgData name="Liu, Xu (LARC-E303)" userId="722f9a2d-bbad-4023-918c-5df74ba95045" providerId="ADAL" clId="{4EA0B8A5-DB5A-E142-992C-15241E80D566}" dt="2024-08-25T03:07:18.654" v="727" actId="20577"/>
          <ac:spMkLst>
            <pc:docMk/>
            <pc:sldMk cId="2843736196" sldId="849"/>
            <ac:spMk id="6" creationId="{6326E382-F2EA-A047-9CAA-1A9A4D6C804B}"/>
          </ac:spMkLst>
        </pc:spChg>
      </pc:sldChg>
      <pc:sldChg chg="modSp mod">
        <pc:chgData name="Liu, Xu (LARC-E303)" userId="722f9a2d-bbad-4023-918c-5df74ba95045" providerId="ADAL" clId="{4EA0B8A5-DB5A-E142-992C-15241E80D566}" dt="2024-08-25T02:26:36.850" v="251" actId="20577"/>
        <pc:sldMkLst>
          <pc:docMk/>
          <pc:sldMk cId="1756234624" sldId="7310"/>
        </pc:sldMkLst>
        <pc:spChg chg="mod">
          <ac:chgData name="Liu, Xu (LARC-E303)" userId="722f9a2d-bbad-4023-918c-5df74ba95045" providerId="ADAL" clId="{4EA0B8A5-DB5A-E142-992C-15241E80D566}" dt="2024-08-25T02:26:36.850" v="251" actId="20577"/>
          <ac:spMkLst>
            <pc:docMk/>
            <pc:sldMk cId="1756234624" sldId="7310"/>
            <ac:spMk id="27" creationId="{7410FE7B-E74F-829C-7675-BE30907DD2F4}"/>
          </ac:spMkLst>
        </pc:spChg>
      </pc:sldChg>
      <pc:sldChg chg="addSp delSp modSp mod">
        <pc:chgData name="Liu, Xu (LARC-E303)" userId="722f9a2d-bbad-4023-918c-5df74ba95045" providerId="ADAL" clId="{4EA0B8A5-DB5A-E142-992C-15241E80D566}" dt="2024-08-25T03:01:52.451" v="669" actId="14100"/>
        <pc:sldMkLst>
          <pc:docMk/>
          <pc:sldMk cId="4112893786" sldId="7321"/>
        </pc:sldMkLst>
        <pc:spChg chg="add mod">
          <ac:chgData name="Liu, Xu (LARC-E303)" userId="722f9a2d-bbad-4023-918c-5df74ba95045" providerId="ADAL" clId="{4EA0B8A5-DB5A-E142-992C-15241E80D566}" dt="2024-08-25T02:45:19.491" v="564" actId="20577"/>
          <ac:spMkLst>
            <pc:docMk/>
            <pc:sldMk cId="4112893786" sldId="7321"/>
            <ac:spMk id="4" creationId="{17A35964-9116-00BE-87DF-74A1E1DF29C7}"/>
          </ac:spMkLst>
        </pc:spChg>
        <pc:spChg chg="mod">
          <ac:chgData name="Liu, Xu (LARC-E303)" userId="722f9a2d-bbad-4023-918c-5df74ba95045" providerId="ADAL" clId="{4EA0B8A5-DB5A-E142-992C-15241E80D566}" dt="2024-08-25T02:44:59.027" v="556" actId="1076"/>
          <ac:spMkLst>
            <pc:docMk/>
            <pc:sldMk cId="4112893786" sldId="7321"/>
            <ac:spMk id="8" creationId="{19DA8CF6-84AA-4BFF-99FD-C6E072BC39F1}"/>
          </ac:spMkLst>
        </pc:spChg>
        <pc:spChg chg="mod">
          <ac:chgData name="Liu, Xu (LARC-E303)" userId="722f9a2d-bbad-4023-918c-5df74ba95045" providerId="ADAL" clId="{4EA0B8A5-DB5A-E142-992C-15241E80D566}" dt="2024-08-25T03:01:24.099" v="664" actId="1076"/>
          <ac:spMkLst>
            <pc:docMk/>
            <pc:sldMk cId="4112893786" sldId="7321"/>
            <ac:spMk id="9" creationId="{519A65D6-668D-F01A-C6A2-674C8628B199}"/>
          </ac:spMkLst>
        </pc:spChg>
        <pc:spChg chg="mod">
          <ac:chgData name="Liu, Xu (LARC-E303)" userId="722f9a2d-bbad-4023-918c-5df74ba95045" providerId="ADAL" clId="{4EA0B8A5-DB5A-E142-992C-15241E80D566}" dt="2024-08-25T02:44:38.154" v="548" actId="20577"/>
          <ac:spMkLst>
            <pc:docMk/>
            <pc:sldMk cId="4112893786" sldId="7321"/>
            <ac:spMk id="10" creationId="{C317DC3C-7A0D-44CE-22F8-4F4C7F3724B7}"/>
          </ac:spMkLst>
        </pc:spChg>
        <pc:picChg chg="del">
          <ac:chgData name="Liu, Xu (LARC-E303)" userId="722f9a2d-bbad-4023-918c-5df74ba95045" providerId="ADAL" clId="{4EA0B8A5-DB5A-E142-992C-15241E80D566}" dt="2024-08-25T02:37:18.554" v="450" actId="478"/>
          <ac:picMkLst>
            <pc:docMk/>
            <pc:sldMk cId="4112893786" sldId="7321"/>
            <ac:picMk id="2" creationId="{F9C4EF03-AEFE-CF7B-C811-90BE2D593EFC}"/>
          </ac:picMkLst>
        </pc:picChg>
        <pc:picChg chg="add del mod">
          <ac:chgData name="Liu, Xu (LARC-E303)" userId="722f9a2d-bbad-4023-918c-5df74ba95045" providerId="ADAL" clId="{4EA0B8A5-DB5A-E142-992C-15241E80D566}" dt="2024-08-25T02:59:39.988" v="607" actId="478"/>
          <ac:picMkLst>
            <pc:docMk/>
            <pc:sldMk cId="4112893786" sldId="7321"/>
            <ac:picMk id="3" creationId="{CC820C18-9476-BBB4-2C30-63B3A67538A6}"/>
          </ac:picMkLst>
        </pc:picChg>
        <pc:picChg chg="add mod modCrop">
          <ac:chgData name="Liu, Xu (LARC-E303)" userId="722f9a2d-bbad-4023-918c-5df74ba95045" providerId="ADAL" clId="{4EA0B8A5-DB5A-E142-992C-15241E80D566}" dt="2024-08-25T03:00:08.794" v="610" actId="1076"/>
          <ac:picMkLst>
            <pc:docMk/>
            <pc:sldMk cId="4112893786" sldId="7321"/>
            <ac:picMk id="5" creationId="{D14C9AC2-1D8E-E559-3C13-30CFE972376B}"/>
          </ac:picMkLst>
        </pc:picChg>
        <pc:picChg chg="mod modCrop">
          <ac:chgData name="Liu, Xu (LARC-E303)" userId="722f9a2d-bbad-4023-918c-5df74ba95045" providerId="ADAL" clId="{4EA0B8A5-DB5A-E142-992C-15241E80D566}" dt="2024-08-25T03:01:52.451" v="669" actId="14100"/>
          <ac:picMkLst>
            <pc:docMk/>
            <pc:sldMk cId="4112893786" sldId="7321"/>
            <ac:picMk id="13" creationId="{FF6B2AB0-1E73-7E67-5646-507765D5BC4D}"/>
          </ac:picMkLst>
        </pc:picChg>
      </pc:sldChg>
      <pc:sldChg chg="addSp delSp modSp add del mod">
        <pc:chgData name="Liu, Xu (LARC-E303)" userId="722f9a2d-bbad-4023-918c-5df74ba95045" providerId="ADAL" clId="{4EA0B8A5-DB5A-E142-992C-15241E80D566}" dt="2024-08-25T03:08:14.705" v="728" actId="2696"/>
        <pc:sldMkLst>
          <pc:docMk/>
          <pc:sldMk cId="4034957417" sldId="7322"/>
        </pc:sldMkLst>
        <pc:spChg chg="del">
          <ac:chgData name="Liu, Xu (LARC-E303)" userId="722f9a2d-bbad-4023-918c-5df74ba95045" providerId="ADAL" clId="{4EA0B8A5-DB5A-E142-992C-15241E80D566}" dt="2024-08-25T02:42:10.749" v="479" actId="478"/>
          <ac:spMkLst>
            <pc:docMk/>
            <pc:sldMk cId="4034957417" sldId="7322"/>
            <ac:spMk id="8" creationId="{19DA8CF6-84AA-4BFF-99FD-C6E072BC39F1}"/>
          </ac:spMkLst>
        </pc:spChg>
        <pc:spChg chg="del">
          <ac:chgData name="Liu, Xu (LARC-E303)" userId="722f9a2d-bbad-4023-918c-5df74ba95045" providerId="ADAL" clId="{4EA0B8A5-DB5A-E142-992C-15241E80D566}" dt="2024-08-25T02:42:45.956" v="490" actId="478"/>
          <ac:spMkLst>
            <pc:docMk/>
            <pc:sldMk cId="4034957417" sldId="7322"/>
            <ac:spMk id="9" creationId="{519A65D6-668D-F01A-C6A2-674C8628B199}"/>
          </ac:spMkLst>
        </pc:spChg>
        <pc:spChg chg="mod">
          <ac:chgData name="Liu, Xu (LARC-E303)" userId="722f9a2d-bbad-4023-918c-5df74ba95045" providerId="ADAL" clId="{4EA0B8A5-DB5A-E142-992C-15241E80D566}" dt="2024-08-25T02:46:14.131" v="606" actId="20577"/>
          <ac:spMkLst>
            <pc:docMk/>
            <pc:sldMk cId="4034957417" sldId="7322"/>
            <ac:spMk id="10" creationId="{C317DC3C-7A0D-44CE-22F8-4F4C7F3724B7}"/>
          </ac:spMkLst>
        </pc:spChg>
        <pc:picChg chg="del">
          <ac:chgData name="Liu, Xu (LARC-E303)" userId="722f9a2d-bbad-4023-918c-5df74ba95045" providerId="ADAL" clId="{4EA0B8A5-DB5A-E142-992C-15241E80D566}" dt="2024-08-25T02:42:05.540" v="477" actId="478"/>
          <ac:picMkLst>
            <pc:docMk/>
            <pc:sldMk cId="4034957417" sldId="7322"/>
            <ac:picMk id="3" creationId="{CC820C18-9476-BBB4-2C30-63B3A67538A6}"/>
          </ac:picMkLst>
        </pc:picChg>
        <pc:picChg chg="add mod">
          <ac:chgData name="Liu, Xu (LARC-E303)" userId="722f9a2d-bbad-4023-918c-5df74ba95045" providerId="ADAL" clId="{4EA0B8A5-DB5A-E142-992C-15241E80D566}" dt="2024-08-25T02:43:19.650" v="502" actId="1076"/>
          <ac:picMkLst>
            <pc:docMk/>
            <pc:sldMk cId="4034957417" sldId="7322"/>
            <ac:picMk id="4" creationId="{01B98CBA-E2D1-CF8F-17AC-CF4A99892AC7}"/>
          </ac:picMkLst>
        </pc:picChg>
        <pc:picChg chg="add mod">
          <ac:chgData name="Liu, Xu (LARC-E303)" userId="722f9a2d-bbad-4023-918c-5df74ba95045" providerId="ADAL" clId="{4EA0B8A5-DB5A-E142-992C-15241E80D566}" dt="2024-08-25T02:43:12.907" v="501" actId="1076"/>
          <ac:picMkLst>
            <pc:docMk/>
            <pc:sldMk cId="4034957417" sldId="7322"/>
            <ac:picMk id="6" creationId="{3A82BB99-29CD-70FB-43A1-94F3E6FACB7D}"/>
          </ac:picMkLst>
        </pc:picChg>
        <pc:picChg chg="del">
          <ac:chgData name="Liu, Xu (LARC-E303)" userId="722f9a2d-bbad-4023-918c-5df74ba95045" providerId="ADAL" clId="{4EA0B8A5-DB5A-E142-992C-15241E80D566}" dt="2024-08-25T02:42:06.427" v="478" actId="478"/>
          <ac:picMkLst>
            <pc:docMk/>
            <pc:sldMk cId="4034957417" sldId="7322"/>
            <ac:picMk id="13" creationId="{FF6B2AB0-1E73-7E67-5646-507765D5BC4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F431B-65DE-9944-A7FA-F54E5B7E80F0}" type="datetimeFigureOut">
              <a:rPr lang="en-US" smtClean="0"/>
              <a:t>8/24/24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839A4-A224-8740-93FB-469FC5EA1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1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19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16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24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7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341" y="258763"/>
            <a:ext cx="8632825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42" y="1641475"/>
            <a:ext cx="4421187" cy="561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828" y="1641475"/>
            <a:ext cx="4422776" cy="561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044337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4537" y="457200"/>
            <a:ext cx="8937625" cy="430887"/>
          </a:xfrm>
        </p:spPr>
        <p:txBody>
          <a:bodyPr/>
          <a:lstStyle>
            <a:lvl1pPr algn="ctr"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D620971-ACCC-B549-A65E-C0DDC191BB1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4975" y="1376363"/>
            <a:ext cx="9247187" cy="1237262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Lucida Grande" panose="020B06000405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Wingdings" pitchFamily="2" charset="2"/>
              <a:buChar char="q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69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6">
            <a:extLst>
              <a:ext uri="{FF2B5EF4-FFF2-40B4-BE49-F238E27FC236}">
                <a16:creationId xmlns:a16="http://schemas.microsoft.com/office/drawing/2014/main" id="{AECA1856-BDE0-B44C-B15A-84847CB63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181100"/>
            <a:ext cx="9229725" cy="20796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" name="bk object 17">
            <a:extLst>
              <a:ext uri="{FF2B5EF4-FFF2-40B4-BE49-F238E27FC236}">
                <a16:creationId xmlns:a16="http://schemas.microsoft.com/office/drawing/2014/main" id="{3DDD97D4-A661-2344-8AAB-6547A92FB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1133476"/>
            <a:ext cx="9099550" cy="84137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bk object 18">
            <a:extLst>
              <a:ext uri="{FF2B5EF4-FFF2-40B4-BE49-F238E27FC236}">
                <a16:creationId xmlns:a16="http://schemas.microsoft.com/office/drawing/2014/main" id="{6B42BAA8-017E-7549-B489-74EAFD198CBD}"/>
              </a:ext>
            </a:extLst>
          </p:cNvPr>
          <p:cNvSpPr>
            <a:spLocks/>
          </p:cNvSpPr>
          <p:nvPr/>
        </p:nvSpPr>
        <p:spPr bwMode="auto">
          <a:xfrm>
            <a:off x="593725" y="1230313"/>
            <a:ext cx="9099550" cy="84137"/>
          </a:xfrm>
          <a:custGeom>
            <a:avLst/>
            <a:gdLst>
              <a:gd name="T0" fmla="*/ 0 w 9100820"/>
              <a:gd name="T1" fmla="*/ 0 h 84455"/>
              <a:gd name="T2" fmla="*/ 9100315 w 9100820"/>
              <a:gd name="T3" fmla="*/ 0 h 84455"/>
              <a:gd name="T4" fmla="*/ 9100315 w 9100820"/>
              <a:gd name="T5" fmla="*/ 83887 h 84455"/>
              <a:gd name="T6" fmla="*/ 0 w 9100820"/>
              <a:gd name="T7" fmla="*/ 83887 h 84455"/>
              <a:gd name="T8" fmla="*/ 0 w 9100820"/>
              <a:gd name="T9" fmla="*/ 0 h 8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00820" h="84455">
                <a:moveTo>
                  <a:pt x="0" y="0"/>
                </a:moveTo>
                <a:lnTo>
                  <a:pt x="9100315" y="0"/>
                </a:lnTo>
                <a:lnTo>
                  <a:pt x="9100315" y="83887"/>
                </a:lnTo>
                <a:lnTo>
                  <a:pt x="0" y="83887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9" name="bk object 19">
            <a:extLst>
              <a:ext uri="{FF2B5EF4-FFF2-40B4-BE49-F238E27FC236}">
                <a16:creationId xmlns:a16="http://schemas.microsoft.com/office/drawing/2014/main" id="{7D79AC11-A810-3B4A-819D-1998A2A8D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368300"/>
            <a:ext cx="736600" cy="609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" name="Holder 2">
            <a:extLst>
              <a:ext uri="{FF2B5EF4-FFF2-40B4-BE49-F238E27FC236}">
                <a16:creationId xmlns:a16="http://schemas.microsoft.com/office/drawing/2014/main" id="{4361A68E-CBAF-724E-8C7F-83329B6FD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88913"/>
            <a:ext cx="9188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 dirty="0"/>
          </a:p>
        </p:txBody>
      </p:sp>
      <p:sp>
        <p:nvSpPr>
          <p:cNvPr id="1032" name="Holder 3">
            <a:extLst>
              <a:ext uri="{FF2B5EF4-FFF2-40B4-BE49-F238E27FC236}">
                <a16:creationId xmlns:a16="http://schemas.microsoft.com/office/drawing/2014/main" id="{63147D01-75FF-7946-B87F-6321064E2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39763" y="1536700"/>
            <a:ext cx="877887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(Xu.Liu-1@nasa.gov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EF92DE3-422A-D145-93FD-56B4A7F9ED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2301" y="1295400"/>
            <a:ext cx="8996362" cy="1477328"/>
          </a:xfrm>
        </p:spPr>
        <p:txBody>
          <a:bodyPr/>
          <a:lstStyle/>
          <a:p>
            <a:pPr marL="7938" indent="-7938" eaLnBrk="1" hangingPunct="1"/>
            <a:r>
              <a:rPr lang="en-US" sz="3200" dirty="0"/>
              <a:t>Principal Component-based </a:t>
            </a:r>
            <a:r>
              <a:rPr lang="en-US" sz="3200" dirty="0" err="1"/>
              <a:t>Radiatiative</a:t>
            </a:r>
            <a:r>
              <a:rPr lang="en-US" sz="3200" dirty="0"/>
              <a:t> Transfer Model (PCRTM) for Hyperspectral Remote Sensor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03B4A2A-2170-E64B-A83B-B3FEA8E4D1AF}"/>
              </a:ext>
            </a:extLst>
          </p:cNvPr>
          <p:cNvSpPr txBox="1"/>
          <p:nvPr/>
        </p:nvSpPr>
        <p:spPr>
          <a:xfrm>
            <a:off x="914400" y="2956332"/>
            <a:ext cx="8774689" cy="5001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spc="15" dirty="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sz="2000" i="1" spc="15" dirty="0">
                <a:solidFill>
                  <a:srgbClr val="0070C0"/>
                </a:solidFill>
                <a:latin typeface="Arial"/>
                <a:cs typeface="Arial"/>
              </a:rPr>
              <a:t>Xu</a:t>
            </a:r>
            <a:r>
              <a:rPr sz="2000" i="1" spc="-1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i="1" spc="10" dirty="0">
                <a:solidFill>
                  <a:srgbClr val="0070C0"/>
                </a:solidFill>
                <a:latin typeface="Arial"/>
                <a:cs typeface="Arial"/>
              </a:rPr>
              <a:t>Liu</a:t>
            </a: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, </a:t>
            </a:r>
            <a:r>
              <a:rPr lang="en-US" sz="2000" i="1" spc="10" dirty="0" err="1">
                <a:solidFill>
                  <a:srgbClr val="0070C0"/>
                </a:solidFill>
                <a:latin typeface="Arial"/>
                <a:cs typeface="Arial"/>
              </a:rPr>
              <a:t>Qiguang</a:t>
            </a: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 Yang, Wan Wu, </a:t>
            </a:r>
            <a:r>
              <a:rPr lang="en-US" sz="2000" i="1" spc="10" dirty="0" err="1">
                <a:solidFill>
                  <a:srgbClr val="0070C0"/>
                </a:solidFill>
                <a:latin typeface="Arial"/>
                <a:cs typeface="Arial"/>
              </a:rPr>
              <a:t>Xiaozhen</a:t>
            </a: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 Xiong, Ming Zhao, </a:t>
            </a:r>
            <a:r>
              <a:rPr lang="en-US" sz="2000" i="1" spc="10" dirty="0" err="1">
                <a:solidFill>
                  <a:srgbClr val="0070C0"/>
                </a:solidFill>
                <a:latin typeface="Arial"/>
                <a:cs typeface="Arial"/>
              </a:rPr>
              <a:t>Liqiao</a:t>
            </a: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 Lei, David E. </a:t>
            </a:r>
            <a:r>
              <a:rPr lang="en-US" sz="2000" i="1" spc="10" dirty="0" err="1">
                <a:solidFill>
                  <a:srgbClr val="0070C0"/>
                </a:solidFill>
                <a:latin typeface="Arial"/>
                <a:cs typeface="Arial"/>
              </a:rPr>
              <a:t>Flittner</a:t>
            </a:r>
            <a:endParaRPr lang="en-US" sz="2000" i="1" spc="10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sz="2000" spc="15" dirty="0">
                <a:latin typeface="Arial"/>
                <a:cs typeface="Arial"/>
              </a:rPr>
              <a:t>NASA </a:t>
            </a:r>
            <a:r>
              <a:rPr sz="2000" spc="10" dirty="0">
                <a:latin typeface="Arial"/>
                <a:cs typeface="Arial"/>
              </a:rPr>
              <a:t>Langley Research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Center</a:t>
            </a:r>
            <a:r>
              <a:rPr lang="en-US" sz="2000" spc="10" dirty="0">
                <a:latin typeface="Arial"/>
                <a:cs typeface="Arial"/>
              </a:rPr>
              <a:t>, Hampton, VA, USA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Xiong Liu and </a:t>
            </a:r>
            <a:r>
              <a:rPr lang="en-US" sz="2000" i="1" spc="10" dirty="0" err="1">
                <a:solidFill>
                  <a:srgbClr val="0070C0"/>
                </a:solidFill>
                <a:latin typeface="Arial"/>
                <a:cs typeface="Arial"/>
              </a:rPr>
              <a:t>Juseon</a:t>
            </a: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000" i="1" spc="10" dirty="0" err="1">
                <a:solidFill>
                  <a:srgbClr val="0070C0"/>
                </a:solidFill>
                <a:latin typeface="Arial"/>
                <a:cs typeface="Arial"/>
              </a:rPr>
              <a:t>Bak</a:t>
            </a: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, and Kelly V. Chance </a:t>
            </a:r>
            <a:endParaRPr lang="en-US" sz="2000" i="1" spc="10" dirty="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spc="10" dirty="0">
                <a:latin typeface="Arial"/>
                <a:cs typeface="Arial"/>
              </a:rPr>
              <a:t>Harvard-Smithsonian Center for Astrophysics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Robert </a:t>
            </a:r>
            <a:r>
              <a:rPr lang="en-US" sz="2000" i="1" spc="10" dirty="0" err="1">
                <a:solidFill>
                  <a:srgbClr val="0070C0"/>
                </a:solidFill>
                <a:latin typeface="Arial"/>
                <a:cs typeface="Arial"/>
              </a:rPr>
              <a:t>Spurr</a:t>
            </a:r>
            <a:r>
              <a:rPr lang="en-US" sz="2000" i="1" spc="10" dirty="0">
                <a:solidFill>
                  <a:srgbClr val="0070C0"/>
                </a:solidFill>
                <a:latin typeface="Arial"/>
                <a:cs typeface="Arial"/>
              </a:rPr>
              <a:t>, </a:t>
            </a:r>
            <a:r>
              <a:rPr lang="en-US" sz="2000" spc="10" dirty="0">
                <a:latin typeface="Arial"/>
                <a:cs typeface="Arial"/>
              </a:rPr>
              <a:t>RT Solution Inc.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spc="10" dirty="0">
                <a:solidFill>
                  <a:schemeClr val="accent1"/>
                </a:solidFill>
                <a:latin typeface="Arial"/>
                <a:cs typeface="Arial"/>
              </a:rPr>
              <a:t>David R. Thompson, Philip G. </a:t>
            </a:r>
            <a:r>
              <a:rPr lang="en-US" sz="2000" spc="10" dirty="0" err="1">
                <a:solidFill>
                  <a:schemeClr val="accent1"/>
                </a:solidFill>
                <a:latin typeface="Arial"/>
                <a:cs typeface="Arial"/>
              </a:rPr>
              <a:t>Brodrick</a:t>
            </a:r>
            <a:r>
              <a:rPr lang="en-US" sz="2000" spc="10" dirty="0">
                <a:solidFill>
                  <a:schemeClr val="accent1"/>
                </a:solidFill>
                <a:latin typeface="Arial"/>
                <a:cs typeface="Arial"/>
              </a:rPr>
              <a:t>, Robert O. Green, </a:t>
            </a:r>
            <a:r>
              <a:rPr lang="en-US" sz="2000" spc="10" dirty="0">
                <a:latin typeface="Arial"/>
                <a:cs typeface="Arial"/>
              </a:rPr>
              <a:t>NASA JPL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spc="10" dirty="0">
                <a:solidFill>
                  <a:schemeClr val="accent1"/>
                </a:solidFill>
                <a:latin typeface="Arial"/>
                <a:cs typeface="Arial"/>
              </a:rPr>
              <a:t>Ping Yang, </a:t>
            </a:r>
            <a:r>
              <a:rPr lang="en-US" sz="2000" spc="10" dirty="0">
                <a:latin typeface="Arial"/>
                <a:cs typeface="Arial"/>
              </a:rPr>
              <a:t>Texas A &amp; M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spc="10" dirty="0" err="1">
                <a:solidFill>
                  <a:schemeClr val="accent1"/>
                </a:solidFill>
                <a:latin typeface="Arial"/>
                <a:cs typeface="Arial"/>
              </a:rPr>
              <a:t>Banghua</a:t>
            </a:r>
            <a:r>
              <a:rPr lang="en-US" sz="2000" spc="10" dirty="0">
                <a:solidFill>
                  <a:schemeClr val="accent1"/>
                </a:solidFill>
                <a:latin typeface="Arial"/>
                <a:cs typeface="Arial"/>
              </a:rPr>
              <a:t> Yan, </a:t>
            </a:r>
            <a:r>
              <a:rPr lang="en-US" sz="2000" spc="10" dirty="0" err="1">
                <a:solidFill>
                  <a:schemeClr val="accent1"/>
                </a:solidFill>
                <a:latin typeface="Arial"/>
                <a:cs typeface="Arial"/>
              </a:rPr>
              <a:t>Jingfeng</a:t>
            </a:r>
            <a:r>
              <a:rPr lang="en-US" sz="2000" spc="10" dirty="0">
                <a:solidFill>
                  <a:schemeClr val="accent1"/>
                </a:solidFill>
                <a:latin typeface="Arial"/>
                <a:cs typeface="Arial"/>
              </a:rPr>
              <a:t> Huang, and </a:t>
            </a:r>
            <a:r>
              <a:rPr lang="en-US" sz="2000" spc="10" dirty="0" err="1">
                <a:solidFill>
                  <a:schemeClr val="accent1"/>
                </a:solidFill>
                <a:latin typeface="Arial"/>
                <a:cs typeface="Arial"/>
              </a:rPr>
              <a:t>Lihang</a:t>
            </a:r>
            <a:r>
              <a:rPr lang="en-US" sz="2000" spc="10" dirty="0">
                <a:solidFill>
                  <a:schemeClr val="accent1"/>
                </a:solidFill>
                <a:latin typeface="Arial"/>
                <a:cs typeface="Arial"/>
              </a:rPr>
              <a:t> Zhou, </a:t>
            </a:r>
            <a:r>
              <a:rPr lang="en-US" sz="2000" spc="10" dirty="0">
                <a:latin typeface="Arial"/>
                <a:cs typeface="Arial"/>
              </a:rPr>
              <a:t>NOAA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spc="10" dirty="0">
                <a:latin typeface="Arial"/>
                <a:cs typeface="Arial"/>
              </a:rPr>
              <a:t> And many more ….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sz="1700" spc="10" dirty="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700" spc="10" dirty="0">
                <a:latin typeface="Arial"/>
                <a:cs typeface="Arial"/>
              </a:rPr>
              <a:t>Acknowledgement: NASA Advanced Supercomputing Facility and NASA financial support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00" spc="1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0282A-CD53-9284-3F73-CEA715ED9517}"/>
              </a:ext>
            </a:extLst>
          </p:cNvPr>
          <p:cNvSpPr txBox="1"/>
          <p:nvPr/>
        </p:nvSpPr>
        <p:spPr>
          <a:xfrm>
            <a:off x="1524000" y="370564"/>
            <a:ext cx="7866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u="sng" spc="5" dirty="0"/>
              <a:t>Point of Contact: Xu.Liu-1@nasa.gov</a:t>
            </a:r>
          </a:p>
        </p:txBody>
      </p:sp>
    </p:spTree>
    <p:extLst>
      <p:ext uri="{BB962C8B-B14F-4D97-AF65-F5344CB8AC3E}">
        <p14:creationId xmlns:p14="http://schemas.microsoft.com/office/powerpoint/2010/main" val="420603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6">
            <a:extLst>
              <a:ext uri="{FF2B5EF4-FFF2-40B4-BE49-F238E27FC236}">
                <a16:creationId xmlns:a16="http://schemas.microsoft.com/office/drawing/2014/main" id="{7518191B-F5E1-1E47-AAC7-CFA23A77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4411" r="7456" b="23064"/>
          <a:stretch/>
        </p:blipFill>
        <p:spPr bwMode="auto">
          <a:xfrm>
            <a:off x="5715643" y="1546621"/>
            <a:ext cx="3626391" cy="284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">
            <a:extLst>
              <a:ext uri="{FF2B5EF4-FFF2-40B4-BE49-F238E27FC236}">
                <a16:creationId xmlns:a16="http://schemas.microsoft.com/office/drawing/2014/main" id="{3096ABF8-EE09-0747-8697-5D50A56EA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25309" r="5985" b="22166"/>
          <a:stretch/>
        </p:blipFill>
        <p:spPr bwMode="auto">
          <a:xfrm>
            <a:off x="716364" y="1651000"/>
            <a:ext cx="362639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0033645-9B3A-FF4D-B1F5-B408015C7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411" r="7407" b="23064"/>
          <a:stretch/>
        </p:blipFill>
        <p:spPr bwMode="auto">
          <a:xfrm>
            <a:off x="5758249" y="4538811"/>
            <a:ext cx="3456838" cy="270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8546E9B-7871-5A44-804E-D3B989B61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24943" r="5374" b="22531"/>
          <a:stretch/>
        </p:blipFill>
        <p:spPr bwMode="auto">
          <a:xfrm>
            <a:off x="649825" y="4588521"/>
            <a:ext cx="369293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B1B251-206A-044A-A2EF-546EE4322CEE}"/>
              </a:ext>
            </a:extLst>
          </p:cNvPr>
          <p:cNvSpPr txBox="1"/>
          <p:nvPr/>
        </p:nvSpPr>
        <p:spPr>
          <a:xfrm>
            <a:off x="454173" y="1361955"/>
            <a:ext cx="415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From PCRTM high-res Spectrum @488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20D84-412A-664D-9D54-2A54D91EE772}"/>
              </a:ext>
            </a:extLst>
          </p:cNvPr>
          <p:cNvSpPr txBox="1"/>
          <p:nvPr/>
        </p:nvSpPr>
        <p:spPr>
          <a:xfrm>
            <a:off x="5744196" y="1317730"/>
            <a:ext cx="4013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From observed VIIRS M3band @488 nm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D8C872-CB3B-7547-A316-12142C255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4691" y="305586"/>
            <a:ext cx="8632825" cy="646331"/>
          </a:xfrm>
        </p:spPr>
        <p:txBody>
          <a:bodyPr/>
          <a:lstStyle/>
          <a:p>
            <a:pPr eaLnBrk="1" hangingPunct="1"/>
            <a:r>
              <a:rPr lang="en-US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Examples of using PCRTM to generate high-resolution Proxy Data for Satellite Remote Sensing Applications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4F6081CC-1917-1140-977D-CC982F645EFA}"/>
              </a:ext>
            </a:extLst>
          </p:cNvPr>
          <p:cNvSpPr txBox="1">
            <a:spLocks/>
          </p:cNvSpPr>
          <p:nvPr/>
        </p:nvSpPr>
        <p:spPr>
          <a:xfrm>
            <a:off x="4425155" y="7422356"/>
            <a:ext cx="1366045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hlinkClick r:id="rId6"/>
              </a:rPr>
              <a:t>(</a:t>
            </a:r>
            <a:r>
              <a:rPr lang="en-US" sz="1200" u="sng" dirty="0">
                <a:solidFill>
                  <a:srgbClr val="996633"/>
                </a:solidFill>
                <a:hlinkClick r:id="rId6"/>
              </a:rPr>
              <a:t>Xu.Liu-1@nasa.gov</a:t>
            </a:r>
            <a:r>
              <a:rPr lang="en-US" sz="1200" u="sng" spc="-55" dirty="0">
                <a:solidFill>
                  <a:srgbClr val="996633"/>
                </a:solidFill>
                <a:hlinkClick r:id="rId6"/>
              </a:rPr>
              <a:t> </a:t>
            </a:r>
            <a:r>
              <a:rPr lang="en-US" sz="1200" spc="5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2D615-62F3-9146-867C-311918EAFFD8}"/>
              </a:ext>
            </a:extLst>
          </p:cNvPr>
          <p:cNvSpPr txBox="1"/>
          <p:nvPr/>
        </p:nvSpPr>
        <p:spPr>
          <a:xfrm>
            <a:off x="454173" y="4339313"/>
            <a:ext cx="4261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From PCRTM high-res Spectrum @1610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6B1F2-0895-2D48-98DF-73D832C0AB75}"/>
              </a:ext>
            </a:extLst>
          </p:cNvPr>
          <p:cNvSpPr txBox="1"/>
          <p:nvPr/>
        </p:nvSpPr>
        <p:spPr>
          <a:xfrm>
            <a:off x="5321644" y="4204754"/>
            <a:ext cx="4261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From observed VIIRS M10-band @1610  nm </a:t>
            </a:r>
          </a:p>
        </p:txBody>
      </p:sp>
    </p:spTree>
    <p:extLst>
      <p:ext uri="{BB962C8B-B14F-4D97-AF65-F5344CB8AC3E}">
        <p14:creationId xmlns:p14="http://schemas.microsoft.com/office/powerpoint/2010/main" val="345016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 descr="A graph showing a number of emits&#10;&#10;Description automatically generated">
            <a:extLst>
              <a:ext uri="{FF2B5EF4-FFF2-40B4-BE49-F238E27FC236}">
                <a16:creationId xmlns:a16="http://schemas.microsoft.com/office/drawing/2014/main" id="{8F7C142E-5AF2-5E85-32EE-F883C2C51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148" y="1668343"/>
            <a:ext cx="3308394" cy="2481296"/>
          </a:xfrm>
        </p:spPr>
      </p:pic>
      <p:pic>
        <p:nvPicPr>
          <p:cNvPr id="27" name="Picture 26" descr="A graph showing a number of emits&#10;&#10;Description automatically generated">
            <a:extLst>
              <a:ext uri="{FF2B5EF4-FFF2-40B4-BE49-F238E27FC236}">
                <a16:creationId xmlns:a16="http://schemas.microsoft.com/office/drawing/2014/main" id="{FCB3242A-9AE0-6941-79A6-76A68EFA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49" y="1502382"/>
            <a:ext cx="3603550" cy="2702663"/>
          </a:xfrm>
          <a:prstGeom prst="rect">
            <a:avLst/>
          </a:prstGeom>
        </p:spPr>
      </p:pic>
      <p:pic>
        <p:nvPicPr>
          <p:cNvPr id="29" name="Picture 28" descr="A graph showing a number of emits&#10;&#10;Description automatically generated">
            <a:extLst>
              <a:ext uri="{FF2B5EF4-FFF2-40B4-BE49-F238E27FC236}">
                <a16:creationId xmlns:a16="http://schemas.microsoft.com/office/drawing/2014/main" id="{CF4EABEE-4BFE-CD2B-7674-23315762E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148" y="4145580"/>
            <a:ext cx="3426018" cy="2482360"/>
          </a:xfrm>
          <a:prstGeom prst="rect">
            <a:avLst/>
          </a:prstGeom>
        </p:spPr>
      </p:pic>
      <p:pic>
        <p:nvPicPr>
          <p:cNvPr id="31" name="Picture 30" descr="A graph showing a number of emits&#10;&#10;Description automatically generated">
            <a:extLst>
              <a:ext uri="{FF2B5EF4-FFF2-40B4-BE49-F238E27FC236}">
                <a16:creationId xmlns:a16="http://schemas.microsoft.com/office/drawing/2014/main" id="{5F804B00-C705-7DD1-6389-057B08555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649" y="4081263"/>
            <a:ext cx="3603550" cy="26109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4AC1DD9-1AA2-0FBB-A521-23E0DC011F11}"/>
              </a:ext>
            </a:extLst>
          </p:cNvPr>
          <p:cNvSpPr txBox="1"/>
          <p:nvPr/>
        </p:nvSpPr>
        <p:spPr>
          <a:xfrm>
            <a:off x="1523999" y="246036"/>
            <a:ext cx="7426203" cy="9541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Examples of PCRTM simulated and EMIT observed spectra</a:t>
            </a:r>
          </a:p>
        </p:txBody>
      </p:sp>
    </p:spTree>
    <p:extLst>
      <p:ext uri="{BB962C8B-B14F-4D97-AF65-F5344CB8AC3E}">
        <p14:creationId xmlns:p14="http://schemas.microsoft.com/office/powerpoint/2010/main" val="2060283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mparison of a blue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FDD60BE0-86B2-1293-0AA5-48E4F8305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399056"/>
            <a:ext cx="8610600" cy="293012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7AB15-E2CC-5C68-97F4-BD53A49F0AF0}"/>
              </a:ext>
            </a:extLst>
          </p:cNvPr>
          <p:cNvSpPr txBox="1"/>
          <p:nvPr/>
        </p:nvSpPr>
        <p:spPr>
          <a:xfrm>
            <a:off x="228600" y="1854294"/>
            <a:ext cx="112535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EMIT observed radiance at 2078.5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BF393-2F84-3D2F-5111-7C7171594FA0}"/>
              </a:ext>
            </a:extLst>
          </p:cNvPr>
          <p:cNvSpPr txBox="1"/>
          <p:nvPr/>
        </p:nvSpPr>
        <p:spPr>
          <a:xfrm>
            <a:off x="110029" y="5184520"/>
            <a:ext cx="1149981" cy="854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50" b="1" dirty="0"/>
              <a:t>EMIT observed RGB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BA125-3B3C-EC3C-5C8F-4F2AF0386BDE}"/>
              </a:ext>
            </a:extLst>
          </p:cNvPr>
          <p:cNvSpPr txBox="1"/>
          <p:nvPr/>
        </p:nvSpPr>
        <p:spPr>
          <a:xfrm>
            <a:off x="8458199" y="1929000"/>
            <a:ext cx="1371601" cy="1869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50" b="1" dirty="0"/>
              <a:t>PCRTM simulated radiance at 2078.5 nm using EM L2 product as 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9C3F5-4602-AC86-159D-911BC6C4A5DB}"/>
              </a:ext>
            </a:extLst>
          </p:cNvPr>
          <p:cNvSpPr txBox="1"/>
          <p:nvPr/>
        </p:nvSpPr>
        <p:spPr>
          <a:xfrm>
            <a:off x="8427404" y="5381805"/>
            <a:ext cx="1371601" cy="854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50" b="1" dirty="0"/>
              <a:t>PCRTM simulated RGB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40CA54-983E-1F2F-6ABC-BE2611A846B8}"/>
              </a:ext>
            </a:extLst>
          </p:cNvPr>
          <p:cNvSpPr txBox="1"/>
          <p:nvPr/>
        </p:nvSpPr>
        <p:spPr>
          <a:xfrm>
            <a:off x="914400" y="239992"/>
            <a:ext cx="9144000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PCRTM simulated spectra agree all well with EMIT observation at different wavelengths and 1.6 million pixels</a:t>
            </a:r>
          </a:p>
        </p:txBody>
      </p:sp>
      <p:pic>
        <p:nvPicPr>
          <p:cNvPr id="3" name="Content Placeholder 10" descr="A view of land from above&#10;&#10;Description automatically generated">
            <a:extLst>
              <a:ext uri="{FF2B5EF4-FFF2-40B4-BE49-F238E27FC236}">
                <a16:creationId xmlns:a16="http://schemas.microsoft.com/office/drawing/2014/main" id="{DC20D9ED-02B5-11FE-D783-10DCBE4B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10214" y="4722713"/>
            <a:ext cx="2733186" cy="26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aerial view of land&#10;&#10;Description automatically generated">
            <a:extLst>
              <a:ext uri="{FF2B5EF4-FFF2-40B4-BE49-F238E27FC236}">
                <a16:creationId xmlns:a16="http://schemas.microsoft.com/office/drawing/2014/main" id="{3CBB7FEF-A442-5F22-123B-8B31CF2E0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673" y="4722713"/>
            <a:ext cx="2819527" cy="27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55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0B8AF37-BB76-0247-BEA0-98827CEDCFC4}"/>
              </a:ext>
            </a:extLst>
          </p:cNvPr>
          <p:cNvSpPr txBox="1"/>
          <p:nvPr/>
        </p:nvSpPr>
        <p:spPr>
          <a:xfrm>
            <a:off x="1295400" y="212783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PCRTM-based </a:t>
            </a:r>
            <a:r>
              <a:rPr lang="en-US" sz="2400" b="1" dirty="0" err="1"/>
              <a:t>SiFSAP</a:t>
            </a:r>
            <a:r>
              <a:rPr lang="en-US" sz="2400" b="1" dirty="0"/>
              <a:t> L2 and L3 products operational at NASA GES DISC for public data access since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8E250-64F4-7903-811C-840079B00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5909" r="5789" b="7841"/>
          <a:stretch/>
        </p:blipFill>
        <p:spPr>
          <a:xfrm>
            <a:off x="5410200" y="1260541"/>
            <a:ext cx="3940779" cy="3080565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A0379A-C11A-B482-4AA8-AF433B9E2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6482" r="6263" b="4169"/>
          <a:stretch/>
        </p:blipFill>
        <p:spPr bwMode="auto">
          <a:xfrm>
            <a:off x="677176" y="1254000"/>
            <a:ext cx="3742424" cy="30871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86D6A5-AB78-8EFD-3A91-3ED5BF4D8F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5466" r="6309" b="3667"/>
          <a:stretch/>
        </p:blipFill>
        <p:spPr bwMode="auto">
          <a:xfrm>
            <a:off x="510052" y="4341106"/>
            <a:ext cx="3909548" cy="3272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79E083-E375-828E-A244-E5791F6E94B3}"/>
              </a:ext>
            </a:extLst>
          </p:cNvPr>
          <p:cNvSpPr txBox="1">
            <a:spLocks/>
          </p:cNvSpPr>
          <p:nvPr/>
        </p:nvSpPr>
        <p:spPr>
          <a:xfrm>
            <a:off x="862446" y="3145620"/>
            <a:ext cx="1447800" cy="396228"/>
          </a:xfrm>
          <a:prstGeom prst="rect">
            <a:avLst/>
          </a:prstGeom>
          <a:ln>
            <a:noFill/>
          </a:ln>
        </p:spPr>
        <p:txBody>
          <a:bodyPr vert="horz" lIns="54914" tIns="27457" rIns="54914" bIns="2745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 total CO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4D127F-98A5-8567-5EE8-0DAF68C1D104}"/>
              </a:ext>
            </a:extLst>
          </p:cNvPr>
          <p:cNvSpPr txBox="1">
            <a:spLocks/>
          </p:cNvSpPr>
          <p:nvPr/>
        </p:nvSpPr>
        <p:spPr>
          <a:xfrm>
            <a:off x="6720842" y="1566519"/>
            <a:ext cx="2711651" cy="258917"/>
          </a:xfrm>
          <a:prstGeom prst="rect">
            <a:avLst/>
          </a:prstGeom>
          <a:ln>
            <a:noFill/>
          </a:ln>
        </p:spPr>
        <p:txBody>
          <a:bodyPr vert="horz" lIns="54914" tIns="27457" rIns="54914" bIns="2745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65" dirty="0">
                <a:latin typeface="Arial" panose="020B0604020202020204" pitchFamily="34" charset="0"/>
                <a:cs typeface="Arial" panose="020B0604020202020204" pitchFamily="34" charset="0"/>
              </a:rPr>
              <a:t>CLIMCAPS total CO from </a:t>
            </a:r>
            <a:r>
              <a:rPr lang="en-US" sz="1165" dirty="0" err="1">
                <a:latin typeface="Arial" panose="020B0604020202020204" pitchFamily="34" charset="0"/>
                <a:cs typeface="Arial" panose="020B0604020202020204" pitchFamily="34" charset="0"/>
              </a:rPr>
              <a:t>CrIS</a:t>
            </a:r>
            <a:endParaRPr lang="en-US" sz="11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05426E2-99F0-8A31-6E6E-413EC578AD57}"/>
              </a:ext>
            </a:extLst>
          </p:cNvPr>
          <p:cNvSpPr txBox="1">
            <a:spLocks/>
          </p:cNvSpPr>
          <p:nvPr/>
        </p:nvSpPr>
        <p:spPr>
          <a:xfrm>
            <a:off x="838201" y="6343572"/>
            <a:ext cx="1295400" cy="362028"/>
          </a:xfrm>
          <a:prstGeom prst="rect">
            <a:avLst/>
          </a:prstGeom>
          <a:ln>
            <a:noFill/>
          </a:ln>
        </p:spPr>
        <p:txBody>
          <a:bodyPr vert="horz" lIns="54914" tIns="27457" rIns="54914" bIns="2745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6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SiFSAP</a:t>
            </a:r>
            <a:r>
              <a:rPr lang="en-US" sz="11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CO from </a:t>
            </a:r>
            <a:r>
              <a:rPr lang="en-US" sz="116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</a:t>
            </a:r>
            <a:endParaRPr lang="en-US" sz="116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10FE7B-E74F-829C-7675-BE30907DD2F4}"/>
              </a:ext>
            </a:extLst>
          </p:cNvPr>
          <p:cNvSpPr txBox="1"/>
          <p:nvPr/>
        </p:nvSpPr>
        <p:spPr>
          <a:xfrm>
            <a:off x="4572001" y="4586492"/>
            <a:ext cx="5257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 product from the Both TROPOMI and </a:t>
            </a:r>
            <a:r>
              <a:rPr lang="en-US" dirty="0" err="1"/>
              <a:t>SiFSAP</a:t>
            </a:r>
            <a:r>
              <a:rPr lang="en-US" dirty="0"/>
              <a:t> from </a:t>
            </a:r>
            <a:r>
              <a:rPr lang="en-US" dirty="0" err="1"/>
              <a:t>CrIS</a:t>
            </a:r>
            <a:r>
              <a:rPr lang="en-US" dirty="0"/>
              <a:t> show high spatial resolution Australia fires at the end of 2019 and early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Cloud-clearing product (CLIMCAPS) have 9-times less area spatial resolution relative to </a:t>
            </a:r>
            <a:r>
              <a:rPr lang="en-US" dirty="0" err="1"/>
              <a:t>SiFSAP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C00000"/>
                </a:solidFill>
              </a:rPr>
              <a:t>SiFSAP</a:t>
            </a:r>
            <a:r>
              <a:rPr lang="en-US" b="1" i="1" dirty="0">
                <a:solidFill>
                  <a:srgbClr val="C00000"/>
                </a:solidFill>
              </a:rPr>
              <a:t> product for </a:t>
            </a:r>
            <a:r>
              <a:rPr lang="en-US" b="1" i="1" dirty="0" err="1">
                <a:solidFill>
                  <a:srgbClr val="C00000"/>
                </a:solidFill>
              </a:rPr>
              <a:t>CrIS</a:t>
            </a:r>
            <a:r>
              <a:rPr lang="en-US" b="1" i="1" dirty="0">
                <a:solidFill>
                  <a:srgbClr val="C00000"/>
                </a:solidFill>
              </a:rPr>
              <a:t>/ATMS is available at NASA GES DISC since 2023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i="1" dirty="0">
                <a:solidFill>
                  <a:srgbClr val="C00000"/>
                </a:solidFill>
              </a:rPr>
              <a:t>T, H2O, trace gas profiles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i="1" dirty="0">
                <a:solidFill>
                  <a:srgbClr val="C00000"/>
                </a:solidFill>
              </a:rPr>
              <a:t>Cloud phase, optical depth, height, temperature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i="1" dirty="0">
                <a:solidFill>
                  <a:srgbClr val="C00000"/>
                </a:solidFill>
              </a:rPr>
              <a:t>Surface skin temperature and emissivity spectra</a:t>
            </a:r>
          </a:p>
        </p:txBody>
      </p:sp>
    </p:spTree>
    <p:extLst>
      <p:ext uri="{BB962C8B-B14F-4D97-AF65-F5344CB8AC3E}">
        <p14:creationId xmlns:p14="http://schemas.microsoft.com/office/powerpoint/2010/main" val="175623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F098-67FF-0C61-5945-F6FE53BB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88913"/>
            <a:ext cx="8099425" cy="646331"/>
          </a:xfrm>
        </p:spPr>
        <p:txBody>
          <a:bodyPr/>
          <a:lstStyle/>
          <a:p>
            <a:pPr algn="ctr"/>
            <a:r>
              <a:rPr lang="en-US" dirty="0"/>
              <a:t>PCRTM is Used to Characterize the Variations Spectral Response Function (SRF) of various Satellite Sensors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9A22FB-B667-E079-AC91-1DF47CC6A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13" t="5628" r="5950" b="2927"/>
          <a:stretch/>
        </p:blipFill>
        <p:spPr>
          <a:xfrm>
            <a:off x="304800" y="1309892"/>
            <a:ext cx="4876800" cy="3210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601C5-4113-7ACF-E3A2-3253DDC77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775" y="1295399"/>
            <a:ext cx="4748626" cy="6172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16785-1B97-8323-1DE6-B04ECCAE8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14" y="4554443"/>
            <a:ext cx="4776373" cy="28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9A65D6-668D-F01A-C6A2-674C8628B199}"/>
              </a:ext>
            </a:extLst>
          </p:cNvPr>
          <p:cNvSpPr txBox="1"/>
          <p:nvPr/>
        </p:nvSpPr>
        <p:spPr>
          <a:xfrm>
            <a:off x="495299" y="5794198"/>
            <a:ext cx="4533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difference in magnitude is due to the different scenes observed by different OMPS pixels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7DC3C-7A0D-44CE-22F8-4F4C7F3724B7}"/>
              </a:ext>
            </a:extLst>
          </p:cNvPr>
          <p:cNvSpPr txBox="1"/>
          <p:nvPr/>
        </p:nvSpPr>
        <p:spPr>
          <a:xfrm>
            <a:off x="740860" y="194035"/>
            <a:ext cx="857668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40" b="1" dirty="0"/>
              <a:t>Examples of PCRTM-based Spectral Wavelength Correction for NOAA20 Observed OMPS Spectra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6B2AB0-1E73-7E67-5646-507765D5B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" t="4603" r="7019" b="2285"/>
          <a:stretch/>
        </p:blipFill>
        <p:spPr>
          <a:xfrm>
            <a:off x="5301616" y="1676399"/>
            <a:ext cx="4386824" cy="5334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DA8CF6-84AA-4BFF-99FD-C6E072BC39F1}"/>
              </a:ext>
            </a:extLst>
          </p:cNvPr>
          <p:cNvSpPr txBox="1"/>
          <p:nvPr/>
        </p:nvSpPr>
        <p:spPr>
          <a:xfrm>
            <a:off x="5943600" y="5671088"/>
            <a:ext cx="18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After Wavelength Shift Correction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35964-9116-00BE-87DF-74A1E1DF29C7}"/>
              </a:ext>
            </a:extLst>
          </p:cNvPr>
          <p:cNvSpPr txBox="1"/>
          <p:nvPr/>
        </p:nvSpPr>
        <p:spPr>
          <a:xfrm>
            <a:off x="5943600" y="3260397"/>
            <a:ext cx="18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Before Wavelength Shift Correction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C9AC2-1D8E-E559-3C13-30CFE9723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4" r="5679" b="-1"/>
          <a:stretch/>
        </p:blipFill>
        <p:spPr>
          <a:xfrm>
            <a:off x="126770" y="1420258"/>
            <a:ext cx="5174845" cy="40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9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FB7A-5A84-E94F-9A4F-DCC161B25757}"/>
              </a:ext>
            </a:extLst>
          </p:cNvPr>
          <p:cNvSpPr txBox="1">
            <a:spLocks/>
          </p:cNvSpPr>
          <p:nvPr/>
        </p:nvSpPr>
        <p:spPr bwMode="auto">
          <a:xfrm>
            <a:off x="1066800" y="270371"/>
            <a:ext cx="8686800" cy="710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310" b="1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PCRTM generated data are used to train an AI Cloud Retrieval algorithm for EMIT and applied successfully using EMIT data </a:t>
            </a:r>
          </a:p>
        </p:txBody>
      </p:sp>
      <p:pic>
        <p:nvPicPr>
          <p:cNvPr id="4" name="Picture 3" descr="A high angle view of clouds&#10;&#10;Description automatically generated">
            <a:extLst>
              <a:ext uri="{FF2B5EF4-FFF2-40B4-BE49-F238E27FC236}">
                <a16:creationId xmlns:a16="http://schemas.microsoft.com/office/drawing/2014/main" id="{827BCEF1-7EE2-81FF-90CF-E49181BBA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1477971"/>
            <a:ext cx="3761462" cy="2656139"/>
          </a:xfrm>
          <a:prstGeom prst="rect">
            <a:avLst/>
          </a:prstGeom>
        </p:spPr>
      </p:pic>
      <p:pic>
        <p:nvPicPr>
          <p:cNvPr id="6" name="Picture 5" descr="A close-up of a blue and yellow image&#10;&#10;Description automatically generated">
            <a:extLst>
              <a:ext uri="{FF2B5EF4-FFF2-40B4-BE49-F238E27FC236}">
                <a16:creationId xmlns:a16="http://schemas.microsoft.com/office/drawing/2014/main" id="{51B0AED5-25E9-B313-6A1C-18641A24F9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7900" r="8006" b="5375"/>
          <a:stretch/>
        </p:blipFill>
        <p:spPr>
          <a:xfrm>
            <a:off x="5113739" y="4467076"/>
            <a:ext cx="4493064" cy="3160533"/>
          </a:xfrm>
          <a:prstGeom prst="rect">
            <a:avLst/>
          </a:prstGeom>
        </p:spPr>
      </p:pic>
      <p:pic>
        <p:nvPicPr>
          <p:cNvPr id="8" name="Picture 7" descr="A satellite view of a desert&#10;&#10;Description automatically generated">
            <a:extLst>
              <a:ext uri="{FF2B5EF4-FFF2-40B4-BE49-F238E27FC236}">
                <a16:creationId xmlns:a16="http://schemas.microsoft.com/office/drawing/2014/main" id="{B88F1590-738C-CBDC-5DE0-E954045EE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6" y="1511121"/>
            <a:ext cx="3463307" cy="2533149"/>
          </a:xfrm>
          <a:prstGeom prst="rect">
            <a:avLst/>
          </a:prstGeom>
        </p:spPr>
      </p:pic>
      <p:pic>
        <p:nvPicPr>
          <p:cNvPr id="10" name="Picture 9" descr="A blue and yellow clouds&#10;&#10;Description automatically generated">
            <a:extLst>
              <a:ext uri="{FF2B5EF4-FFF2-40B4-BE49-F238E27FC236}">
                <a16:creationId xmlns:a16="http://schemas.microsoft.com/office/drawing/2014/main" id="{39CF6160-3339-C9D3-379A-58B1D7CFA2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9140" r="7326" b="7481"/>
          <a:stretch/>
        </p:blipFill>
        <p:spPr>
          <a:xfrm>
            <a:off x="451597" y="4474671"/>
            <a:ext cx="4330364" cy="2929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ABA076-E34D-3E97-B0AD-59C73C92B0EB}"/>
              </a:ext>
            </a:extLst>
          </p:cNvPr>
          <p:cNvSpPr txBox="1"/>
          <p:nvPr/>
        </p:nvSpPr>
        <p:spPr>
          <a:xfrm>
            <a:off x="1301739" y="2442406"/>
            <a:ext cx="1315040" cy="293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10" dirty="0">
                <a:solidFill>
                  <a:schemeClr val="bg1"/>
                </a:solidFill>
              </a:rPr>
              <a:t>RGB EMIT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76A9F-E945-5CD2-85F9-1E27C413ECDA}"/>
              </a:ext>
            </a:extLst>
          </p:cNvPr>
          <p:cNvSpPr txBox="1"/>
          <p:nvPr/>
        </p:nvSpPr>
        <p:spPr>
          <a:xfrm>
            <a:off x="7616489" y="3005571"/>
            <a:ext cx="1315040" cy="293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10" dirty="0">
                <a:solidFill>
                  <a:schemeClr val="bg1"/>
                </a:solidFill>
              </a:rPr>
              <a:t>RGB EMIT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BF5BA9-E5DB-831C-1FCB-F90A4E50F7E4}"/>
              </a:ext>
            </a:extLst>
          </p:cNvPr>
          <p:cNvSpPr txBox="1"/>
          <p:nvPr/>
        </p:nvSpPr>
        <p:spPr>
          <a:xfrm>
            <a:off x="1301739" y="4474671"/>
            <a:ext cx="2123338" cy="293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10" dirty="0">
                <a:solidFill>
                  <a:schemeClr val="bg1"/>
                </a:solidFill>
              </a:rPr>
              <a:t>PCRTM </a:t>
            </a:r>
            <a:r>
              <a:rPr lang="en-US" sz="1310" dirty="0" err="1">
                <a:solidFill>
                  <a:schemeClr val="bg1"/>
                </a:solidFill>
              </a:rPr>
              <a:t>Retr</a:t>
            </a:r>
            <a:r>
              <a:rPr lang="en-US" sz="1310" dirty="0">
                <a:solidFill>
                  <a:schemeClr val="bg1"/>
                </a:solidFill>
              </a:rPr>
              <a:t>. COD from EMIT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DEBD7B-B2ED-E94C-731C-AC585D6152D4}"/>
              </a:ext>
            </a:extLst>
          </p:cNvPr>
          <p:cNvSpPr txBox="1"/>
          <p:nvPr/>
        </p:nvSpPr>
        <p:spPr>
          <a:xfrm>
            <a:off x="6097264" y="4752445"/>
            <a:ext cx="2123338" cy="293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10" dirty="0">
                <a:solidFill>
                  <a:schemeClr val="bg1"/>
                </a:solidFill>
              </a:rPr>
              <a:t>PCRTM </a:t>
            </a:r>
            <a:r>
              <a:rPr lang="en-US" sz="1310" dirty="0" err="1">
                <a:solidFill>
                  <a:schemeClr val="bg1"/>
                </a:solidFill>
              </a:rPr>
              <a:t>Retr</a:t>
            </a:r>
            <a:r>
              <a:rPr lang="en-US" sz="1310" dirty="0">
                <a:solidFill>
                  <a:schemeClr val="bg1"/>
                </a:solidFill>
              </a:rPr>
              <a:t>. COD from EMIT</a:t>
            </a:r>
          </a:p>
        </p:txBody>
      </p:sp>
    </p:spTree>
    <p:extLst>
      <p:ext uri="{BB962C8B-B14F-4D97-AF65-F5344CB8AC3E}">
        <p14:creationId xmlns:p14="http://schemas.microsoft.com/office/powerpoint/2010/main" val="1168907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003AB-BA16-B12B-078B-3472F2E3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96377"/>
            <a:ext cx="8662059" cy="1093589"/>
          </a:xfrm>
        </p:spPr>
        <p:txBody>
          <a:bodyPr>
            <a:normAutofit/>
          </a:bodyPr>
          <a:lstStyle/>
          <a:p>
            <a:r>
              <a:rPr lang="en-US" sz="2800" dirty="0"/>
              <a:t>A new PCRTM-based and ML-enhanced physical</a:t>
            </a:r>
            <a:br>
              <a:rPr lang="en-US" sz="2800" dirty="0"/>
            </a:br>
            <a:r>
              <a:rPr lang="en-US" sz="2800" dirty="0"/>
              <a:t> inversion scheme – spectral fingerprinting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32967-3B8E-3BF9-6199-B340F942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04" y="5029200"/>
            <a:ext cx="3211296" cy="284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CC3764-774F-48B8-A144-2554FF76B576}"/>
              </a:ext>
            </a:extLst>
          </p:cNvPr>
          <p:cNvSpPr txBox="1"/>
          <p:nvPr/>
        </p:nvSpPr>
        <p:spPr>
          <a:xfrm>
            <a:off x="688329" y="2971800"/>
            <a:ext cx="3501280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spectral fingerprinting kernel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983B84-1870-88CB-6AD9-C45A279A4C2E}"/>
                  </a:ext>
                </a:extLst>
              </p:cNvPr>
              <p:cNvSpPr txBox="1"/>
              <p:nvPr/>
            </p:nvSpPr>
            <p:spPr>
              <a:xfrm>
                <a:off x="4800600" y="1283560"/>
                <a:ext cx="4859344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Construct a comprehensive reference database consisting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 Spectral fingerprinting kernels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are simulated using the state-of-art RTM (PCRTM) for each sample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For a given spectrum,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using supervise machine learning techniques to identify spectral radiance reference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geophysical reference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and corresponding spectral fitting uncertainty </a:t>
                </a:r>
                <a14:m>
                  <m:oMath xmlns:m="http://schemas.openxmlformats.org/officeDocument/2006/math">
                    <m:r>
                      <a:rPr lang="el-GR" sz="16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𝚺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a priori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Find the solution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△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using the liner inversion scheme within the optimal estimation framework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983B84-1870-88CB-6AD9-C45A279A4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83560"/>
                <a:ext cx="4859344" cy="4247317"/>
              </a:xfrm>
              <a:prstGeom prst="rect">
                <a:avLst/>
              </a:prstGeom>
              <a:blipFill>
                <a:blip r:embed="rId3"/>
                <a:stretch>
                  <a:fillRect l="-1305" t="-896" b="-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5AA394-1060-354D-99EB-760D6EA79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1516" y="1752600"/>
            <a:ext cx="1325835" cy="346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4AAC5-DBB2-A639-EAD3-EAFA7C9B0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2286000"/>
            <a:ext cx="2501140" cy="617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34CE7-259A-17A6-FBB5-FFDB2C9A2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495800"/>
            <a:ext cx="1641915" cy="273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56226F-CFD4-B9F7-3994-44A23C48BA58}"/>
                  </a:ext>
                </a:extLst>
              </p:cNvPr>
              <p:cNvSpPr txBox="1"/>
              <p:nvPr/>
            </p:nvSpPr>
            <p:spPr>
              <a:xfrm>
                <a:off x="662627" y="3505200"/>
                <a:ext cx="169957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△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56226F-CFD4-B9F7-3994-44A23C48B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27" y="3505200"/>
                <a:ext cx="1699573" cy="307777"/>
              </a:xfrm>
              <a:prstGeom prst="rect">
                <a:avLst/>
              </a:prstGeom>
              <a:blipFill>
                <a:blip r:embed="rId7"/>
                <a:stretch>
                  <a:fillRect t="-8333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5C0134-82F2-F25B-DE34-07C096D51125}"/>
                  </a:ext>
                </a:extLst>
              </p:cNvPr>
              <p:cNvSpPr txBox="1"/>
              <p:nvPr/>
            </p:nvSpPr>
            <p:spPr>
              <a:xfrm>
                <a:off x="685800" y="3962400"/>
                <a:ext cx="16193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△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5C0134-82F2-F25B-DE34-07C096D51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962400"/>
                <a:ext cx="1619354" cy="307777"/>
              </a:xfrm>
              <a:prstGeom prst="rect">
                <a:avLst/>
              </a:prstGeom>
              <a:blipFill>
                <a:blip r:embed="rId8"/>
                <a:stretch>
                  <a:fillRect l="-2344" t="-8333" r="-781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7247F3-7F4A-4965-7605-8A51D224D2D5}"/>
              </a:ext>
            </a:extLst>
          </p:cNvPr>
          <p:cNvCxnSpPr>
            <a:cxnSpLocks/>
          </p:cNvCxnSpPr>
          <p:nvPr/>
        </p:nvCxnSpPr>
        <p:spPr>
          <a:xfrm flipH="1" flipV="1">
            <a:off x="4058617" y="5128297"/>
            <a:ext cx="546062" cy="3189"/>
          </a:xfrm>
          <a:prstGeom prst="line">
            <a:avLst/>
          </a:prstGeom>
          <a:ln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F27D04-5A8A-BC03-F227-083740B26785}"/>
              </a:ext>
            </a:extLst>
          </p:cNvPr>
          <p:cNvSpPr txBox="1"/>
          <p:nvPr/>
        </p:nvSpPr>
        <p:spPr>
          <a:xfrm>
            <a:off x="177140" y="5826664"/>
            <a:ext cx="97041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orders of magnitude faster than traditional physical retrieval algorithm with all spectral information used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: Achieve radiometric consistency by using kernels and the optimal estimation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and temporal resolution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instantaneous single footprint (pixel) or spatiotemporally averaged data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8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E85D-A980-6648-A5C6-1EE2A6A5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387" y="228600"/>
            <a:ext cx="8240613" cy="582173"/>
          </a:xfrm>
        </p:spPr>
        <p:txBody>
          <a:bodyPr/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377190" algn="l"/>
                <a:tab pos="377825" algn="l"/>
              </a:tabLst>
              <a:defRPr/>
            </a:pPr>
            <a:r>
              <a:rPr lang="en-US" sz="2800" spc="15" dirty="0">
                <a:latin typeface="Arial" panose="020B0604020202020204" pitchFamily="34" charset="0"/>
                <a:cs typeface="Arial" panose="020B0604020202020204" pitchFamily="34" charset="0"/>
              </a:rPr>
              <a:t>20-year Climate Trends from </a:t>
            </a:r>
            <a:r>
              <a:rPr lang="en-US" sz="2800" spc="15" dirty="0" err="1">
                <a:latin typeface="Arial" panose="020B0604020202020204" pitchFamily="34" charset="0"/>
                <a:cs typeface="Arial" panose="020B0604020202020204" pitchFamily="34" charset="0"/>
              </a:rPr>
              <a:t>ClimFiSP</a:t>
            </a:r>
            <a:endParaRPr lang="en-US" sz="2800" spc="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864CD5-2EE9-B0C1-E956-CAEAADD2E06A}"/>
              </a:ext>
            </a:extLst>
          </p:cNvPr>
          <p:cNvGrpSpPr/>
          <p:nvPr/>
        </p:nvGrpSpPr>
        <p:grpSpPr>
          <a:xfrm>
            <a:off x="1189344" y="1158013"/>
            <a:ext cx="7752401" cy="4503472"/>
            <a:chOff x="522824" y="1098484"/>
            <a:chExt cx="9172076" cy="7530132"/>
          </a:xfrm>
        </p:grpSpPr>
        <p:pic>
          <p:nvPicPr>
            <p:cNvPr id="7" name="Picture 6" descr="A map of the world&#10;&#10;Description automatically generated">
              <a:extLst>
                <a:ext uri="{FF2B5EF4-FFF2-40B4-BE49-F238E27FC236}">
                  <a16:creationId xmlns:a16="http://schemas.microsoft.com/office/drawing/2014/main" id="{216D8EF8-F854-CCF4-F167-4ED8743C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104" y="1556920"/>
              <a:ext cx="3953964" cy="2710579"/>
            </a:xfrm>
            <a:prstGeom prst="rect">
              <a:avLst/>
            </a:prstGeom>
          </p:spPr>
        </p:pic>
        <p:pic>
          <p:nvPicPr>
            <p:cNvPr id="8" name="Picture 7" descr="A map of the world&#10;&#10;Description automatically generated">
              <a:extLst>
                <a:ext uri="{FF2B5EF4-FFF2-40B4-BE49-F238E27FC236}">
                  <a16:creationId xmlns:a16="http://schemas.microsoft.com/office/drawing/2014/main" id="{DD120EEB-94D4-5FF6-9906-64CF3423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5655" y="1673539"/>
              <a:ext cx="4199245" cy="27105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1CDECD-F6E0-1C64-BFC7-03C30993D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1461" y="4097028"/>
              <a:ext cx="37718" cy="264027"/>
            </a:xfrm>
            <a:prstGeom prst="rect">
              <a:avLst/>
            </a:prstGeom>
          </p:spPr>
        </p:pic>
        <p:pic>
          <p:nvPicPr>
            <p:cNvPr id="13" name="Picture 12" descr="A map of the world&#10;&#10;Description automatically generated">
              <a:extLst>
                <a:ext uri="{FF2B5EF4-FFF2-40B4-BE49-F238E27FC236}">
                  <a16:creationId xmlns:a16="http://schemas.microsoft.com/office/drawing/2014/main" id="{E7CD62B7-41A9-BF99-59F2-4240C3FBD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272" y="4684162"/>
              <a:ext cx="4328776" cy="27984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7EADFE-9CB2-8B2F-6EE4-85399781EDE7}"/>
                </a:ext>
              </a:extLst>
            </p:cNvPr>
            <p:cNvSpPr txBox="1"/>
            <p:nvPr/>
          </p:nvSpPr>
          <p:spPr>
            <a:xfrm>
              <a:off x="716326" y="1098484"/>
              <a:ext cx="3793368" cy="378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Tropospheric warming (500 </a:t>
              </a:r>
              <a:r>
                <a:rPr lang="en-US" dirty="0" err="1"/>
                <a:t>hPa</a:t>
              </a:r>
              <a:r>
                <a:rPr lang="en-US" dirty="0"/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D0D1B6-21D4-C798-7F93-AA71D33CF37C}"/>
                </a:ext>
              </a:extLst>
            </p:cNvPr>
            <p:cNvSpPr txBox="1"/>
            <p:nvPr/>
          </p:nvSpPr>
          <p:spPr>
            <a:xfrm>
              <a:off x="5748892" y="1167614"/>
              <a:ext cx="3512132" cy="378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Stratospheric cooling (10 </a:t>
              </a:r>
              <a:r>
                <a:rPr lang="en-US" dirty="0" err="1"/>
                <a:t>hPa</a:t>
              </a:r>
              <a:r>
                <a:rPr lang="en-US" dirty="0"/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210402-761A-1436-1FA7-7A58BA38165A}"/>
                </a:ext>
              </a:extLst>
            </p:cNvPr>
            <p:cNvSpPr txBox="1"/>
            <p:nvPr/>
          </p:nvSpPr>
          <p:spPr>
            <a:xfrm>
              <a:off x="716326" y="4241818"/>
              <a:ext cx="3525114" cy="378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Water Vapor Trend at 500 </a:t>
              </a:r>
              <a:r>
                <a:rPr lang="en-US" dirty="0" err="1"/>
                <a:t>hPa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58E572-1B2F-CB3D-F3EB-E8DA5082D769}"/>
                </a:ext>
              </a:extLst>
            </p:cNvPr>
            <p:cNvSpPr txBox="1"/>
            <p:nvPr/>
          </p:nvSpPr>
          <p:spPr>
            <a:xfrm>
              <a:off x="522824" y="8011066"/>
              <a:ext cx="4175915" cy="617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20-years of monthly H</a:t>
              </a:r>
              <a:r>
                <a:rPr lang="en-US" baseline="-25000" dirty="0"/>
                <a:t>2</a:t>
              </a:r>
              <a:r>
                <a:rPr lang="en-US" dirty="0"/>
                <a:t>O at 500 </a:t>
              </a:r>
              <a:r>
                <a:rPr lang="en-US" dirty="0" err="1"/>
                <a:t>hPa</a:t>
              </a:r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141819-31C3-60D3-9EAE-1BFE2A481B36}"/>
              </a:ext>
            </a:extLst>
          </p:cNvPr>
          <p:cNvSpPr txBox="1"/>
          <p:nvPr/>
        </p:nvSpPr>
        <p:spPr>
          <a:xfrm>
            <a:off x="5234856" y="3100985"/>
            <a:ext cx="4290144" cy="3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ClimFiSP</a:t>
            </a:r>
            <a:r>
              <a:rPr lang="en-US" dirty="0"/>
              <a:t> Ice Cloud Optical Depth Trend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DA217-4CC4-AE1E-47F5-EB0A04B52B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5244" r="7437" b="6098"/>
          <a:stretch/>
        </p:blipFill>
        <p:spPr>
          <a:xfrm>
            <a:off x="5185146" y="5630961"/>
            <a:ext cx="3859999" cy="2123776"/>
          </a:xfrm>
          <a:prstGeom prst="rect">
            <a:avLst/>
          </a:prstGeom>
        </p:spPr>
      </p:pic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A7408C75-F6AD-82A3-EA8A-56F16D427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4856" y="3332507"/>
            <a:ext cx="3741498" cy="199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CDB349-47D0-2C88-6983-728744201F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15243" r="8810" b="6098"/>
          <a:stretch/>
        </p:blipFill>
        <p:spPr>
          <a:xfrm>
            <a:off x="1124744" y="5675543"/>
            <a:ext cx="3658758" cy="2034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B74522-21A0-A81C-360B-E09846DF1417}"/>
              </a:ext>
            </a:extLst>
          </p:cNvPr>
          <p:cNvSpPr txBox="1"/>
          <p:nvPr/>
        </p:nvSpPr>
        <p:spPr>
          <a:xfrm>
            <a:off x="5464330" y="5255035"/>
            <a:ext cx="325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 years of monthly O</a:t>
            </a:r>
            <a:r>
              <a:rPr lang="en-US" baseline="-25000" dirty="0"/>
              <a:t>3</a:t>
            </a:r>
            <a:r>
              <a:rPr lang="en-US" dirty="0"/>
              <a:t> at 30 </a:t>
            </a:r>
            <a:r>
              <a:rPr lang="en-US" dirty="0" err="1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2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0C3A468-64BE-E545-B618-288C71034B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263" y="312738"/>
            <a:ext cx="4217987" cy="414337"/>
          </a:xfrm>
        </p:spPr>
        <p:txBody>
          <a:bodyPr rtlCol="0"/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600" spc="-5" dirty="0"/>
              <a:t>Summary and</a:t>
            </a:r>
            <a:r>
              <a:rPr sz="2600" spc="-95" dirty="0"/>
              <a:t> </a:t>
            </a:r>
            <a:r>
              <a:rPr sz="2600" spc="-5" dirty="0"/>
              <a:t>conclusions</a:t>
            </a:r>
            <a:endParaRPr sz="2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7E16668-69B6-764C-8699-43921FF34BF3}"/>
              </a:ext>
            </a:extLst>
          </p:cNvPr>
          <p:cNvSpPr txBox="1"/>
          <p:nvPr/>
        </p:nvSpPr>
        <p:spPr>
          <a:xfrm>
            <a:off x="377826" y="1371600"/>
            <a:ext cx="9302750" cy="5660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76238" indent="-3159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76238" algn="l"/>
                <a:tab pos="377825" algn="l"/>
              </a:tabLst>
              <a:defRPr/>
            </a:pPr>
            <a:r>
              <a:rPr spc="15" dirty="0">
                <a:latin typeface="Arial"/>
                <a:cs typeface="Arial"/>
              </a:rPr>
              <a:t>PCRTM </a:t>
            </a:r>
            <a:r>
              <a:rPr lang="en-US" spc="10" dirty="0">
                <a:latin typeface="Arial"/>
                <a:cs typeface="Arial"/>
              </a:rPr>
              <a:t>Accelerates the RT calculations by exploring spectral correlations</a:t>
            </a:r>
          </a:p>
          <a:p>
            <a:pPr marL="804545" lvl="1" indent="-302260" eaLnBrk="1" fontAlgn="auto" hangingPunct="1">
              <a:spcBef>
                <a:spcPts val="50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PCRTM performs RT calculations monochromatically (i.e. accurate and physical)</a:t>
            </a:r>
          </a:p>
          <a:p>
            <a:pPr marL="804545" lvl="1" indent="-302260" eaLnBrk="1" fontAlgn="auto" hangingPunct="1">
              <a:spcBef>
                <a:spcPts val="50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Hybrid-Steam PCRTM (HS-PCRTM) can further reduces RT calculation times</a:t>
            </a:r>
          </a:p>
          <a:p>
            <a:pPr marL="804545" lvl="1" indent="-302260" eaLnBrk="1" fontAlgn="auto" hangingPunct="1">
              <a:spcBef>
                <a:spcPts val="50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H</a:t>
            </a:r>
            <a:r>
              <a:rPr sz="1600" spc="10" dirty="0">
                <a:latin typeface="Arial"/>
                <a:cs typeface="Arial"/>
              </a:rPr>
              <a:t>andle multiple scattering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clouds</a:t>
            </a:r>
            <a:endParaRPr sz="160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5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Works for </a:t>
            </a:r>
            <a:r>
              <a:rPr sz="1600" spc="10" dirty="0">
                <a:latin typeface="Arial"/>
                <a:cs typeface="Arial"/>
              </a:rPr>
              <a:t>polarized </a:t>
            </a:r>
            <a:r>
              <a:rPr sz="1600" spc="15" dirty="0">
                <a:latin typeface="Arial"/>
                <a:cs typeface="Arial"/>
              </a:rPr>
              <a:t>RT </a:t>
            </a:r>
            <a:r>
              <a:rPr sz="1600" spc="10" dirty="0">
                <a:latin typeface="Arial"/>
                <a:cs typeface="Arial"/>
              </a:rPr>
              <a:t>calcuations of </a:t>
            </a:r>
            <a:r>
              <a:rPr sz="1600" spc="5" dirty="0">
                <a:latin typeface="Arial"/>
                <a:cs typeface="Arial"/>
              </a:rPr>
              <a:t>(I, </a:t>
            </a:r>
            <a:r>
              <a:rPr sz="1600" spc="15" dirty="0">
                <a:latin typeface="Arial"/>
                <a:cs typeface="Arial"/>
              </a:rPr>
              <a:t>Q,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U)</a:t>
            </a:r>
            <a:endParaRPr sz="160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2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sz="1600" spc="20" dirty="0">
                <a:latin typeface="Arial"/>
                <a:cs typeface="Arial"/>
              </a:rPr>
              <a:t>A </a:t>
            </a:r>
            <a:r>
              <a:rPr sz="1600" spc="10" dirty="0">
                <a:latin typeface="Arial"/>
                <a:cs typeface="Arial"/>
              </a:rPr>
              <a:t>few </a:t>
            </a:r>
            <a:r>
              <a:rPr sz="1600" spc="15" dirty="0">
                <a:latin typeface="Arial"/>
                <a:cs typeface="Arial"/>
              </a:rPr>
              <a:t>ms </a:t>
            </a:r>
            <a:r>
              <a:rPr sz="1600" spc="10" dirty="0">
                <a:latin typeface="Arial"/>
                <a:cs typeface="Arial"/>
              </a:rPr>
              <a:t>per spectrum in IR spectral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region</a:t>
            </a:r>
            <a:endParaRPr sz="160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60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sz="1600" spc="15" dirty="0">
                <a:latin typeface="Arial"/>
                <a:cs typeface="Arial"/>
              </a:rPr>
              <a:t>3</a:t>
            </a:r>
            <a:r>
              <a:rPr lang="en-US" sz="1600" spc="15" dirty="0">
                <a:latin typeface="Arial"/>
                <a:cs typeface="Arial"/>
              </a:rPr>
              <a:t>-4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orders of magnitude </a:t>
            </a:r>
            <a:r>
              <a:rPr sz="1600" spc="5" dirty="0">
                <a:latin typeface="Arial"/>
                <a:cs typeface="Arial"/>
              </a:rPr>
              <a:t>faster </a:t>
            </a:r>
            <a:r>
              <a:rPr sz="1600" spc="10" dirty="0">
                <a:latin typeface="Arial"/>
                <a:cs typeface="Arial"/>
              </a:rPr>
              <a:t>than </a:t>
            </a:r>
            <a:r>
              <a:rPr sz="1600" spc="15" dirty="0">
                <a:latin typeface="Arial"/>
                <a:cs typeface="Arial"/>
              </a:rPr>
              <a:t>MODTRAN </a:t>
            </a:r>
            <a:r>
              <a:rPr sz="1600" spc="10" dirty="0">
                <a:latin typeface="Arial"/>
                <a:cs typeface="Arial"/>
              </a:rPr>
              <a:t>in solar spectral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region</a:t>
            </a:r>
            <a:endParaRPr sz="160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2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sz="1600" spc="10" dirty="0">
                <a:latin typeface="Arial"/>
                <a:cs typeface="Arial"/>
              </a:rPr>
              <a:t>Accurate relative to </a:t>
            </a:r>
            <a:r>
              <a:rPr sz="1600" spc="5" dirty="0">
                <a:latin typeface="Arial"/>
                <a:cs typeface="Arial"/>
              </a:rPr>
              <a:t>line-by-line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models</a:t>
            </a:r>
            <a:endParaRPr lang="en-US" sz="1600" spc="1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2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PCRTM provides Jacobian needed for a physical retrieval algorithm</a:t>
            </a:r>
            <a:endParaRPr lang="en-US" sz="1400" spc="10" dirty="0">
              <a:latin typeface="Arial"/>
              <a:cs typeface="Arial"/>
            </a:endParaRPr>
          </a:p>
          <a:p>
            <a:pPr marL="330835" indent="-285750" eaLnBrk="1" fontAlgn="auto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4545" algn="l"/>
                <a:tab pos="805180" algn="l"/>
              </a:tabLst>
              <a:defRPr/>
            </a:pPr>
            <a:r>
              <a:rPr lang="en-US" spc="10" dirty="0">
                <a:latin typeface="Arial"/>
                <a:cs typeface="Arial"/>
              </a:rPr>
              <a:t>PCRTM was first developed for IR in 2004</a:t>
            </a:r>
          </a:p>
          <a:p>
            <a:pPr marL="788035" lvl="1" indent="-285750" eaLnBrk="1" fontAlgn="auto" hangingPunct="1">
              <a:spcBef>
                <a:spcPts val="200"/>
              </a:spcBef>
              <a:spcAft>
                <a:spcPts val="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NAST-I, AIRS, </a:t>
            </a:r>
            <a:r>
              <a:rPr lang="en-US" sz="1600" spc="10" dirty="0" err="1">
                <a:latin typeface="Arial"/>
                <a:cs typeface="Arial"/>
              </a:rPr>
              <a:t>CrIS</a:t>
            </a:r>
            <a:r>
              <a:rPr lang="en-US" sz="1600" spc="10" dirty="0">
                <a:latin typeface="Arial"/>
                <a:cs typeface="Arial"/>
              </a:rPr>
              <a:t>, IASI, SHIS, CLARREO, PREFIRE….</a:t>
            </a:r>
          </a:p>
          <a:p>
            <a:pPr marL="788035" lvl="1" indent="-285750" eaLnBrk="1" fontAlgn="auto" hangingPunct="1">
              <a:spcBef>
                <a:spcPts val="200"/>
              </a:spcBef>
              <a:spcAft>
                <a:spcPts val="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PCRTM based </a:t>
            </a:r>
            <a:r>
              <a:rPr lang="en-US" sz="1600" spc="10" dirty="0" err="1">
                <a:latin typeface="Arial"/>
                <a:cs typeface="Arial"/>
              </a:rPr>
              <a:t>SiFSAP</a:t>
            </a:r>
            <a:r>
              <a:rPr lang="en-US" sz="1600" spc="10" dirty="0">
                <a:latin typeface="Arial"/>
                <a:cs typeface="Arial"/>
              </a:rPr>
              <a:t> hyperspectral sounding product available at NASA GES DISC</a:t>
            </a:r>
          </a:p>
          <a:p>
            <a:pPr marL="330835" indent="-285750" eaLnBrk="1" fontAlgn="auto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4545" algn="l"/>
                <a:tab pos="805180" algn="l"/>
              </a:tabLst>
              <a:defRPr/>
            </a:pPr>
            <a:r>
              <a:rPr lang="en-US" spc="10" dirty="0">
                <a:latin typeface="Arial"/>
                <a:cs typeface="Arial"/>
              </a:rPr>
              <a:t>PCRTM was extended for solar </a:t>
            </a:r>
          </a:p>
          <a:p>
            <a:pPr marL="788035" lvl="1" indent="-285750" eaLnBrk="1" fontAlgn="auto" hangingPunct="1">
              <a:spcBef>
                <a:spcPts val="200"/>
              </a:spcBef>
              <a:spcAft>
                <a:spcPts val="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CPF, HYSICS, SCHIAMCHY, EMIT, SBG, OMI/TEMPO O</a:t>
            </a:r>
            <a:r>
              <a:rPr lang="en-US" sz="1600" spc="10" baseline="-25000" dirty="0">
                <a:latin typeface="Arial"/>
                <a:cs typeface="Arial"/>
              </a:rPr>
              <a:t>3</a:t>
            </a:r>
            <a:r>
              <a:rPr lang="en-US" sz="1600" spc="10" dirty="0">
                <a:latin typeface="Arial"/>
                <a:cs typeface="Arial"/>
              </a:rPr>
              <a:t> region….</a:t>
            </a:r>
          </a:p>
          <a:p>
            <a:pPr marL="788035" lvl="1" indent="-285750" eaLnBrk="1" fontAlgn="auto" hangingPunct="1">
              <a:spcBef>
                <a:spcPts val="200"/>
              </a:spcBef>
              <a:spcAft>
                <a:spcPts val="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Plan to extend to the whole TEMPO spectral region</a:t>
            </a:r>
          </a:p>
          <a:p>
            <a:pPr marL="788035" lvl="1" indent="-285750" eaLnBrk="1" fontAlgn="auto" hangingPunct="1">
              <a:spcBef>
                <a:spcPts val="200"/>
              </a:spcBef>
              <a:spcAft>
                <a:spcPts val="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Has many applications for OMPS, CPF, EMIT, and SBG</a:t>
            </a:r>
          </a:p>
          <a:p>
            <a:pPr marL="330835" indent="-285750" eaLnBrk="1" fontAlgn="auto" hangingPunct="1"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4545" algn="l"/>
                <a:tab pos="805180" algn="l"/>
              </a:tabLst>
              <a:defRPr/>
            </a:pPr>
            <a:r>
              <a:rPr lang="en-US" spc="10" dirty="0">
                <a:latin typeface="Arial"/>
                <a:cs typeface="Arial"/>
              </a:rPr>
              <a:t>PCRTM-based inversion algorithms can use all spectral information which enable retrievals of geophysical parameters simultaneously without having to empirically account for interference spectral features</a:t>
            </a:r>
          </a:p>
          <a:p>
            <a:pPr marL="330835" indent="-285750" eaLnBrk="1" fontAlgn="auto" hangingPunct="1"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4545" algn="l"/>
                <a:tab pos="805180" algn="l"/>
              </a:tabLst>
              <a:defRPr/>
            </a:pPr>
            <a:r>
              <a:rPr lang="en-US" spc="10" dirty="0">
                <a:latin typeface="Arial"/>
                <a:cs typeface="Arial"/>
              </a:rPr>
              <a:t>A New PCRTM and ML-based spectral fingerprinting method has great potential is using all spectral information from TEMPO/GEMS/ACX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97FA-A6F8-E047-851D-98FEB1B9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88912"/>
            <a:ext cx="8328025" cy="369332"/>
          </a:xfrm>
        </p:spPr>
        <p:txBody>
          <a:bodyPr/>
          <a:lstStyle/>
          <a:p>
            <a:r>
              <a:rPr lang="en-US" sz="2400" dirty="0">
                <a:ea typeface="ＭＳ Ｐゴシック" panose="020B0600070205080204" pitchFamily="34" charset="-128"/>
              </a:rPr>
              <a:t>Outline</a:t>
            </a:r>
            <a:endParaRPr lang="en-US" dirty="0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326E382-F2EA-A047-9CAA-1A9A4D6C8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02" y="1524000"/>
            <a:ext cx="9342022" cy="556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81000" indent="-3810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38200" indent="-3810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33363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400" b="0" dirty="0"/>
              <a:t>Challenges of radiative transfer modeling for hyperspectral remote sensing</a:t>
            </a:r>
          </a:p>
          <a:p>
            <a:pPr marL="233363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400" b="0" dirty="0"/>
              <a:t>Description of PCRTM</a:t>
            </a:r>
          </a:p>
          <a:p>
            <a:pPr marL="233363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400" b="0" dirty="0"/>
              <a:t>Applications of PCRTM</a:t>
            </a:r>
          </a:p>
          <a:p>
            <a:pPr marL="690563" lvl="1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b="0" dirty="0"/>
              <a:t>High-fidelity simulator and end-to-end performance simulations</a:t>
            </a:r>
          </a:p>
          <a:p>
            <a:pPr marL="690563" lvl="1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b="0" dirty="0"/>
              <a:t>Forward model for L2 and L3 retrieval algorithms</a:t>
            </a:r>
          </a:p>
          <a:p>
            <a:pPr marL="690563" lvl="1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b="0" dirty="0"/>
              <a:t>Satellite calibration and intercalibrations</a:t>
            </a:r>
          </a:p>
          <a:p>
            <a:pPr marL="690563" lvl="1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b="0" dirty="0"/>
              <a:t>Generating high-quality training data for AI-based forward and inverse models</a:t>
            </a:r>
          </a:p>
          <a:p>
            <a:pPr marL="233363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400" b="0" dirty="0"/>
              <a:t>A machine learning enhanced physical inversion scheme: spectral fingerprinting and its potential for TEMPO/ACX</a:t>
            </a:r>
          </a:p>
          <a:p>
            <a:pPr marL="233363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400" b="0" dirty="0"/>
              <a:t>Summary and Conclusion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</a:pPr>
            <a:endParaRPr lang="en-US" altLang="en-US" sz="1800" dirty="0"/>
          </a:p>
          <a:p>
            <a:pPr lvl="1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43736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97FA-A6F8-E047-851D-98FEB1B9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88912"/>
            <a:ext cx="8328025" cy="877887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Challenges for Performing Radiative Transfer (RT) Calculations</a:t>
            </a:r>
            <a:endParaRPr lang="en-US" dirty="0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326E382-F2EA-A047-9CAA-1A9A4D6C8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02" y="1524000"/>
            <a:ext cx="9326563" cy="556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marL="381000" indent="-3810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38200" indent="-3810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33363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1800" b="0" dirty="0"/>
              <a:t>Line-by-line radiative transfer calculations through atmosphere is very time consuming</a:t>
            </a:r>
          </a:p>
          <a:p>
            <a:pPr marL="468313" lvl="1" indent="-234950" algn="l">
              <a:spcBef>
                <a:spcPct val="20000"/>
              </a:spcBef>
              <a:buClr>
                <a:schemeClr val="tx1"/>
              </a:buClr>
              <a:buFont typeface="Lucida Grande" panose="020B0600040502020204" pitchFamily="34" charset="0"/>
              <a:buChar char="−"/>
            </a:pPr>
            <a:r>
              <a:rPr lang="en-US" altLang="en-US" sz="1600" b="0" dirty="0"/>
              <a:t>Multi-scattering calculation is very time-consuming (Rayleigh, aerosol, and clouds) </a:t>
            </a:r>
          </a:p>
          <a:p>
            <a:pPr marL="468313" lvl="1" indent="-234950" algn="l">
              <a:spcBef>
                <a:spcPct val="20000"/>
              </a:spcBef>
              <a:buClr>
                <a:schemeClr val="tx1"/>
              </a:buClr>
              <a:buFont typeface="Lucida Grande" panose="020B0600040502020204" pitchFamily="34" charset="0"/>
              <a:buChar char="−"/>
            </a:pPr>
            <a:r>
              <a:rPr lang="en-US" altLang="en-US" sz="1600" b="0" dirty="0"/>
              <a:t>Need to properly resolve the atmospheric gas absorption lines (limited by Doppler Width)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1400" b="0" dirty="0"/>
              <a:t>More than 2 million monochromatic RT calculations for IR (3-20 </a:t>
            </a:r>
            <a:r>
              <a:rPr lang="en-US" altLang="en-US" sz="1400" b="0" dirty="0">
                <a:latin typeface="Symbol" pitchFamily="2" charset="2"/>
              </a:rPr>
              <a:t>m</a:t>
            </a:r>
            <a:r>
              <a:rPr lang="en-US" altLang="en-US" sz="1400" b="0" dirty="0"/>
              <a:t>m)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1400" b="0" dirty="0"/>
              <a:t>More than 2 million monochromatic RT calculations for VSWIR (0.25-2.5</a:t>
            </a:r>
            <a:r>
              <a:rPr lang="en-US" altLang="en-US" sz="1400" b="0" dirty="0">
                <a:latin typeface="Symbol" pitchFamily="2" charset="2"/>
              </a:rPr>
              <a:t> m</a:t>
            </a:r>
            <a:r>
              <a:rPr lang="en-US" altLang="en-US" sz="1400" b="0" dirty="0"/>
              <a:t>m)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en-US" sz="1400" b="0" dirty="0"/>
              <a:t>~70 thousand monochromatic RT calculations for TEMPO (0.29-0.49</a:t>
            </a:r>
            <a:r>
              <a:rPr lang="en-US" altLang="en-US" sz="1400" b="0" dirty="0">
                <a:latin typeface="Symbol" pitchFamily="2" charset="2"/>
              </a:rPr>
              <a:t> m</a:t>
            </a:r>
            <a:r>
              <a:rPr lang="en-US" altLang="en-US" sz="1400" b="0" dirty="0"/>
              <a:t>m, 0.54-0.74</a:t>
            </a:r>
            <a:r>
              <a:rPr lang="en-US" altLang="en-US" sz="1400" b="0" dirty="0">
                <a:latin typeface="Symbol" pitchFamily="2" charset="2"/>
              </a:rPr>
              <a:t> m</a:t>
            </a:r>
            <a:r>
              <a:rPr lang="en-US" altLang="en-US" sz="1400" b="0" dirty="0"/>
              <a:t>m)</a:t>
            </a:r>
            <a:endParaRPr lang="en-US" altLang="en-US" sz="1400" dirty="0"/>
          </a:p>
          <a:p>
            <a:pPr marL="233363" indent="-2333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1800" b="0" dirty="0"/>
              <a:t>Convolving monochromatic radiances with Sensor Response Function (SRF) is also time consuming</a:t>
            </a:r>
          </a:p>
          <a:p>
            <a:pPr marL="468313" lvl="1" indent="-234950" algn="l">
              <a:spcBef>
                <a:spcPct val="20000"/>
              </a:spcBef>
              <a:buClr>
                <a:schemeClr val="tx1"/>
              </a:buClr>
              <a:buFont typeface="Lucida Grande" panose="020B0600040502020204" pitchFamily="34" charset="0"/>
              <a:buChar char="−"/>
            </a:pPr>
            <a:r>
              <a:rPr lang="en-US" altLang="en-US" sz="1600" b="0" dirty="0"/>
              <a:t>Traditional fast RT models usually perform RT calculation at channel frequency grid (</a:t>
            </a:r>
            <a:r>
              <a:rPr lang="en-US" altLang="en-US" sz="1600" b="0" dirty="0" err="1"/>
              <a:t>e.g</a:t>
            </a:r>
            <a:r>
              <a:rPr lang="en-US" altLang="en-US" sz="1600" b="0" dirty="0"/>
              <a:t> correlated-K, CRTM, RTTOV </a:t>
            </a:r>
            <a:r>
              <a:rPr lang="en-US" altLang="en-US" sz="1600" b="0" dirty="0" err="1"/>
              <a:t>etc</a:t>
            </a:r>
            <a:r>
              <a:rPr lang="en-US" altLang="en-US" sz="1600" b="0" dirty="0"/>
              <a:t>…)</a:t>
            </a:r>
          </a:p>
          <a:p>
            <a:pPr marL="468313" lvl="1" indent="-234950" algn="l">
              <a:spcBef>
                <a:spcPct val="20000"/>
              </a:spcBef>
              <a:buClr>
                <a:schemeClr val="tx1"/>
              </a:buClr>
              <a:buFont typeface="Lucida Grande" panose="020B0600040502020204" pitchFamily="34" charset="0"/>
              <a:buChar char="−"/>
            </a:pPr>
            <a:r>
              <a:rPr lang="en-US" altLang="en-US" sz="1600" b="0" dirty="0"/>
              <a:t>Still too many RT calculations for high spectral resolution remote sensors such as TEMPO</a:t>
            </a:r>
          </a:p>
          <a:p>
            <a:pPr marL="468313" lvl="1" indent="-234950" algn="l">
              <a:spcBef>
                <a:spcPct val="20000"/>
              </a:spcBef>
              <a:buClr>
                <a:schemeClr val="tx1"/>
              </a:buClr>
              <a:buFont typeface="Lucida Grande" panose="020B0600040502020204" pitchFamily="34" charset="0"/>
              <a:buChar char="−"/>
            </a:pPr>
            <a:r>
              <a:rPr lang="en-US" altLang="en-US" sz="1600" b="0" dirty="0"/>
              <a:t>The Beer’s Law is no longer valid after convolving with SRF:</a:t>
            </a:r>
          </a:p>
          <a:p>
            <a:pPr marL="468313" lvl="1" indent="-2349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en-US" sz="1600" b="0" dirty="0"/>
              <a:t>It’s difficult to handle inhomogeneous path and multiple gases</a:t>
            </a:r>
          </a:p>
          <a:p>
            <a:pPr marL="285750" indent="-285750" algn="l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800" b="0" dirty="0"/>
              <a:t>Principal Component-based Radiative Transfer Model (PCRTM) accelerates RT calculations in two ways</a:t>
            </a:r>
          </a:p>
          <a:p>
            <a:pPr marL="468313" lvl="1" indent="-2349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en-US" sz="1600" b="0" dirty="0"/>
              <a:t>Explore the spectral correlations by Principal Component Analysis (PCA)</a:t>
            </a:r>
          </a:p>
          <a:p>
            <a:pPr marL="468313" lvl="1" indent="-2349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en-US" sz="1600" b="0" dirty="0"/>
              <a:t>Perform RT calculations at fewer monochromatic frequencies than the number of spectral channels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</a:pPr>
            <a:endParaRPr lang="en-US" altLang="en-US" sz="1800" dirty="0"/>
          </a:p>
          <a:p>
            <a:pPr lvl="1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73655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E1FC-1321-EF47-84AD-1397DC3B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30201"/>
            <a:ext cx="8001000" cy="778710"/>
          </a:xfrm>
        </p:spPr>
        <p:txBody>
          <a:bodyPr/>
          <a:lstStyle/>
          <a:p>
            <a:r>
              <a:rPr lang="en-US" altLang="en-US" sz="2400" dirty="0"/>
              <a:t>PCRTM is a Physical-based Fast Radiative Transfer Model</a:t>
            </a:r>
            <a:br>
              <a:rPr lang="en-US" altLang="en-US" sz="2400" dirty="0"/>
            </a:br>
            <a:endParaRPr lang="en-US" sz="24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A3A52FC-6272-4C4C-B0A0-708F0E2BE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9250363" cy="542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22" tIns="49526" rIns="100822" bIns="49526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sz="17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Calculates channel radiances (or transmittances ) by linearly combine a set of pre-stored EOF:</a:t>
            </a:r>
          </a:p>
          <a:p>
            <a:pPr marL="182563" indent="-182563">
              <a:lnSpc>
                <a:spcPct val="90000"/>
              </a:lnSpc>
            </a:pPr>
            <a:endParaRPr lang="en-US" altLang="en-US" sz="20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</a:pPr>
            <a:endParaRPr lang="en-US" altLang="en-US" sz="20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Coefficient </a:t>
            </a:r>
            <a:r>
              <a:rPr lang="en-US" altLang="en-US" sz="1800" i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</a:t>
            </a:r>
            <a:r>
              <a:rPr lang="en-US" altLang="en-US" sz="1800" i="1" kern="0" baseline="-25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</a:t>
            </a:r>
            <a:r>
              <a:rPr lang="en-US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are predicted from a few monochromatic radiances</a:t>
            </a:r>
          </a:p>
          <a:p>
            <a:pPr marL="787400" lvl="1" indent="-342900">
              <a:lnSpc>
                <a:spcPct val="90000"/>
              </a:lnSpc>
              <a:buFont typeface="Monaco" pitchFamily="2" charset="77"/>
              <a:buChar char="⎼"/>
            </a:pPr>
            <a:r>
              <a:rPr lang="en-US" altLang="en-US" sz="16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relationship is derived from the properties of eigenvectors and SRF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Treats the whole spectra as a whole</a:t>
            </a:r>
          </a:p>
          <a:p>
            <a:pPr marL="730250" lvl="1" indent="-285750">
              <a:lnSpc>
                <a:spcPct val="90000"/>
              </a:lnSpc>
              <a:buFont typeface="Monaco" pitchFamily="2" charset="77"/>
              <a:buChar char="⎻"/>
            </a:pPr>
            <a:r>
              <a:rPr lang="en-US" altLang="en-US" sz="16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need to perform redundant RT calculations</a:t>
            </a:r>
          </a:p>
          <a:p>
            <a:pPr marL="730250" lvl="1" indent="-285750">
              <a:lnSpc>
                <a:spcPct val="90000"/>
              </a:lnSpc>
              <a:buFont typeface="Monaco" pitchFamily="2" charset="77"/>
              <a:buChar char="⎻"/>
            </a:pPr>
            <a:r>
              <a:rPr lang="en-US" altLang="en-US" sz="16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RT calculations are performed monochromatically with a number much smaller than the number of spectral channels</a:t>
            </a:r>
          </a:p>
          <a:p>
            <a:pPr marL="730250" lvl="1" indent="-285750">
              <a:lnSpc>
                <a:spcPct val="90000"/>
              </a:lnSpc>
              <a:buFont typeface="Monaco" pitchFamily="2" charset="77"/>
              <a:buChar char="⎻"/>
            </a:pPr>
            <a:r>
              <a:rPr lang="en-US" altLang="en-US" sz="16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factor of 2-100 times faster than channel-based RT models</a:t>
            </a:r>
          </a:p>
          <a:p>
            <a:pPr marL="2730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Therefore, the PCRTM is physical-based RTM</a:t>
            </a:r>
          </a:p>
          <a:p>
            <a:pPr marL="730250" lvl="1" indent="-285750">
              <a:lnSpc>
                <a:spcPct val="90000"/>
              </a:lnSpc>
              <a:buFont typeface="Monaco" pitchFamily="2" charset="77"/>
              <a:buChar char="⎻"/>
            </a:pPr>
            <a:r>
              <a:rPr lang="en-US" altLang="en-US" sz="16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Accuracy relative to LBL can be adjusted by increasing/decreasing the number of monochromatic RT calculations</a:t>
            </a:r>
          </a:p>
          <a:p>
            <a:pPr marL="1187450" lvl="2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RMS errors are smaller than 0.03 Kelvin (0.01-0.015%) in IR</a:t>
            </a:r>
          </a:p>
          <a:p>
            <a:pPr marL="1187450" lvl="2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RMS errors are typically 0.02-0.1% in VSWIR</a:t>
            </a:r>
          </a:p>
          <a:p>
            <a:pPr marL="730250" lvl="1" indent="-285750">
              <a:lnSpc>
                <a:spcPct val="90000"/>
              </a:lnSpc>
              <a:buFont typeface="Monaco" pitchFamily="2" charset="77"/>
              <a:buChar char="⎻"/>
            </a:pPr>
            <a:r>
              <a:rPr lang="en-US" altLang="en-US" sz="16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Provide radiative derivatives of radiance or reflectance with respect to atmospheric and surface variables</a:t>
            </a:r>
          </a:p>
          <a:p>
            <a:pPr marL="1187450" lvl="2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Needed by all physical retrieval algorithms</a:t>
            </a:r>
          </a:p>
          <a:p>
            <a:pPr marL="1187450" lvl="2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need to perform finite-difference time consuming calculations</a:t>
            </a:r>
            <a:endParaRPr lang="en-US" altLang="en-US" kern="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75E4EE87-3254-0B43-8240-FBF2D2F9B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773527"/>
              </p:ext>
            </p:extLst>
          </p:nvPr>
        </p:nvGraphicFramePr>
        <p:xfrm>
          <a:off x="2362200" y="2057400"/>
          <a:ext cx="3920907" cy="744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274200" imgH="11112500" progId="Equation.3">
                  <p:embed/>
                </p:oleObj>
              </mc:Choice>
              <mc:Fallback>
                <p:oleObj name="Equation" r:id="rId2" imgW="60274200" imgH="11112500" progId="Equation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75E4EE87-3254-0B43-8240-FBF2D2F9B5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057400"/>
                        <a:ext cx="3920907" cy="744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2219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438555-A0A3-EA45-ABAF-05E3C31D44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975" y="188913"/>
            <a:ext cx="9188450" cy="540451"/>
          </a:xfrm>
        </p:spPr>
        <p:txBody>
          <a:bodyPr tIns="123744"/>
          <a:lstStyle/>
          <a:p>
            <a:pPr marL="1482725" indent="-454025" eaLnBrk="1" hangingPunct="1"/>
            <a:r>
              <a:rPr lang="en-US" alt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PCRTM Simulations of IR sounders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9A7C0D-D907-994F-A1AA-5EA37EA6B8B5}"/>
              </a:ext>
            </a:extLst>
          </p:cNvPr>
          <p:cNvGrpSpPr/>
          <p:nvPr/>
        </p:nvGrpSpPr>
        <p:grpSpPr>
          <a:xfrm>
            <a:off x="346078" y="1324080"/>
            <a:ext cx="9561217" cy="3030667"/>
            <a:chOff x="0" y="0"/>
            <a:chExt cx="5828479" cy="13728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8A23C9-CEA0-0843-9209-228D96F87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" t="5529" r="7620" b="5517"/>
            <a:stretch/>
          </p:blipFill>
          <p:spPr bwMode="auto">
            <a:xfrm>
              <a:off x="1939460" y="0"/>
              <a:ext cx="1943100" cy="13728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A68803-C105-B343-BA1C-F2A5E9868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1" t="5281" r="7253"/>
            <a:stretch/>
          </p:blipFill>
          <p:spPr bwMode="auto">
            <a:xfrm>
              <a:off x="3884744" y="0"/>
              <a:ext cx="1943735" cy="13671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3DBC923B-2EE5-ED4A-AA34-7D413443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002155" cy="136652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5230" t="-6868" r="-8837" b="-3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13" name="Text Box 17">
            <a:extLst>
              <a:ext uri="{FF2B5EF4-FFF2-40B4-BE49-F238E27FC236}">
                <a16:creationId xmlns:a16="http://schemas.microsoft.com/office/drawing/2014/main" id="{4DD2BA3F-3AE0-CC4A-BC16-D8DDC2A6D2F7}"/>
              </a:ext>
            </a:extLst>
          </p:cNvPr>
          <p:cNvSpPr txBox="1"/>
          <p:nvPr/>
        </p:nvSpPr>
        <p:spPr>
          <a:xfrm>
            <a:off x="5073755" y="1477833"/>
            <a:ext cx="591548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AC410724-7032-F74D-8C0F-73221F97505F}"/>
              </a:ext>
            </a:extLst>
          </p:cNvPr>
          <p:cNvSpPr txBox="1"/>
          <p:nvPr/>
        </p:nvSpPr>
        <p:spPr>
          <a:xfrm>
            <a:off x="7924800" y="1477833"/>
            <a:ext cx="685890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AIRS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F26445B4-5B22-2B47-8FB9-BA365B7DAD5D}"/>
              </a:ext>
            </a:extLst>
          </p:cNvPr>
          <p:cNvSpPr txBox="1"/>
          <p:nvPr/>
        </p:nvSpPr>
        <p:spPr>
          <a:xfrm>
            <a:off x="1685727" y="1469366"/>
            <a:ext cx="502252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IASI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D39A4F-1AE1-D042-8DC4-25E5B52D781E}"/>
              </a:ext>
            </a:extLst>
          </p:cNvPr>
          <p:cNvGraphicFramePr>
            <a:graphicFrameLocks noGrp="1"/>
          </p:cNvGraphicFramePr>
          <p:nvPr/>
        </p:nvGraphicFramePr>
        <p:xfrm>
          <a:off x="369151" y="4462320"/>
          <a:ext cx="5333999" cy="276020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21209">
                  <a:extLst>
                    <a:ext uri="{9D8B030D-6E8A-4147-A177-3AD203B41FA5}">
                      <a16:colId xmlns:a16="http://schemas.microsoft.com/office/drawing/2014/main" val="2417765232"/>
                    </a:ext>
                  </a:extLst>
                </a:gridCol>
                <a:gridCol w="759772">
                  <a:extLst>
                    <a:ext uri="{9D8B030D-6E8A-4147-A177-3AD203B41FA5}">
                      <a16:colId xmlns:a16="http://schemas.microsoft.com/office/drawing/2014/main" val="2278648147"/>
                    </a:ext>
                  </a:extLst>
                </a:gridCol>
                <a:gridCol w="927455">
                  <a:extLst>
                    <a:ext uri="{9D8B030D-6E8A-4147-A177-3AD203B41FA5}">
                      <a16:colId xmlns:a16="http://schemas.microsoft.com/office/drawing/2014/main" val="2695338516"/>
                    </a:ext>
                  </a:extLst>
                </a:gridCol>
                <a:gridCol w="1013524">
                  <a:extLst>
                    <a:ext uri="{9D8B030D-6E8A-4147-A177-3AD203B41FA5}">
                      <a16:colId xmlns:a16="http://schemas.microsoft.com/office/drawing/2014/main" val="3699620247"/>
                    </a:ext>
                  </a:extLst>
                </a:gridCol>
                <a:gridCol w="1012039">
                  <a:extLst>
                    <a:ext uri="{9D8B030D-6E8A-4147-A177-3AD203B41FA5}">
                      <a16:colId xmlns:a16="http://schemas.microsoft.com/office/drawing/2014/main" val="3266275293"/>
                    </a:ext>
                  </a:extLst>
                </a:gridCol>
              </a:tblGrid>
              <a:tr h="30275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Sensor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Channel Number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PC score (seconds)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PC score +  radiance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PC score + PC Jacobian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2143625475"/>
                  </a:ext>
                </a:extLst>
              </a:tr>
              <a:tr h="18195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CLARREO, 0.1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19901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0.014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0.022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0.052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1956447485"/>
                  </a:ext>
                </a:extLst>
              </a:tr>
              <a:tr h="18195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CLARREO, 0.5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5421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0.011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0.013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0.039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3506770453"/>
                  </a:ext>
                </a:extLst>
              </a:tr>
              <a:tr h="18195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CLARREO, 1.0 cm</a:t>
                      </a:r>
                      <a:r>
                        <a:rPr kumimoji="0" lang="en-US" sz="12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0.0096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0.012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0.036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1931195739"/>
                  </a:ext>
                </a:extLst>
              </a:tr>
              <a:tr h="17565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IASI, 0.25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8461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0.011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0.012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0.044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703296459"/>
                  </a:ext>
                </a:extLst>
              </a:tr>
              <a:tr h="17565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AIRS, 0.5-2.5 cm</a:t>
                      </a:r>
                      <a:r>
                        <a:rPr kumimoji="0" lang="en-US" sz="12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2378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0.0060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0.0074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0.031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3851431949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CrIS,0.625-2.5 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1317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0.0050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0.0060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0.021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637393742"/>
                  </a:ext>
                </a:extLst>
              </a:tr>
              <a:tr h="2290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NAST-I, 0.25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8632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0.010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0.013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0.045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2956615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S-HIS, 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0.5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4316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0.008 s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0.008 s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0.038 s</a:t>
                      </a: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736327022"/>
                  </a:ext>
                </a:extLst>
              </a:tr>
              <a:tr h="30275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CrIS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, 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0.625 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2211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0.009 s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0.009 s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0.033 s</a:t>
                      </a: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123721089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6954901-F3F6-1D41-891F-5431F6D189D7}"/>
              </a:ext>
            </a:extLst>
          </p:cNvPr>
          <p:cNvSpPr/>
          <p:nvPr/>
        </p:nvSpPr>
        <p:spPr>
          <a:xfrm>
            <a:off x="5870359" y="4462320"/>
            <a:ext cx="41088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Spectral coverage (50-3000 cm</a:t>
            </a:r>
            <a:r>
              <a:rPr lang="en-US" altLang="en-US" baseline="30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-1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Multilayer, multiple scattering clouds included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15 variable trace gases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Output analytical Jacobians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 orders of magnitude faster than LBLRTM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Milliseconds to fraction of seconds in IR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B95C2519-D415-4B43-A015-3822368D0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58763"/>
            <a:ext cx="8107363" cy="646331"/>
          </a:xfrm>
        </p:spPr>
        <p:txBody>
          <a:bodyPr/>
          <a:lstStyle/>
          <a:p>
            <a:pPr algn="r" eaLnBrk="1" hangingPunct="1"/>
            <a:r>
              <a:rPr lang="en-US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PCRTM Reduces RT Calculations by 3-4 </a:t>
            </a:r>
            <a:r>
              <a:rPr lang="en-US" altLang="en-US" sz="21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Oders</a:t>
            </a:r>
            <a:r>
              <a:rPr lang="en-US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of Magnitude Relative to Correlated- Method for CPF-type Spectrometer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A72233E-448F-C345-9CF4-9EA7494BE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548301"/>
              </p:ext>
            </p:extLst>
          </p:nvPr>
        </p:nvGraphicFramePr>
        <p:xfrm>
          <a:off x="228600" y="4648200"/>
          <a:ext cx="6096001" cy="9399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91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499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PCRTM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i="1" spc="15" dirty="0">
                          <a:solidFill>
                            <a:srgbClr val="FFFFFF"/>
                          </a:solidFill>
                          <a:latin typeface="Arial-BoldItalicMT"/>
                          <a:cs typeface="Arial-BoldItalicMT"/>
                        </a:rPr>
                        <a:t>nmo</a:t>
                      </a:r>
                      <a:endParaRPr sz="1200">
                        <a:latin typeface="Arial-BoldItalicMT"/>
                        <a:cs typeface="Arial-BoldItalicMT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i="1" spc="10" dirty="0">
                          <a:solidFill>
                            <a:srgbClr val="FFFFFF"/>
                          </a:solidFill>
                          <a:latin typeface="Arial-BoldItalicMT"/>
                          <a:cs typeface="Arial-BoldItalicMT"/>
                        </a:rPr>
                        <a:t>nch</a:t>
                      </a:r>
                      <a:endParaRPr sz="1200">
                        <a:latin typeface="Arial-BoldItalicMT"/>
                        <a:cs typeface="Arial-BoldItalicMT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i="1" spc="10" dirty="0">
                          <a:solidFill>
                            <a:srgbClr val="FFFFFF"/>
                          </a:solidFill>
                          <a:latin typeface="Arial-BoldItalicMT"/>
                          <a:cs typeface="Arial-BoldItalicMT"/>
                        </a:rPr>
                        <a:t>npc</a:t>
                      </a:r>
                      <a:endParaRPr sz="1200">
                        <a:latin typeface="Arial-BoldItalicMT"/>
                        <a:cs typeface="Arial-BoldItalicMT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i="1" spc="10" dirty="0">
                          <a:solidFill>
                            <a:srgbClr val="FFFFFF"/>
                          </a:solidFill>
                          <a:latin typeface="Arial-BoldItalicMT"/>
                          <a:cs typeface="Arial-BoldItalicMT"/>
                        </a:rPr>
                        <a:t>nsmo</a:t>
                      </a:r>
                      <a:endParaRPr sz="1200">
                        <a:latin typeface="Arial-BoldItalicMT"/>
                        <a:cs typeface="Arial-BoldItalicMT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205"/>
                        </a:lnSpc>
                      </a:pPr>
                      <a:r>
                        <a:rPr lang="en-US" sz="1200" b="1" i="1" spc="-135" dirty="0">
                          <a:solidFill>
                            <a:srgbClr val="FFFFFF"/>
                          </a:solidFill>
                          <a:latin typeface="Georgia-BoldItalic"/>
                          <a:cs typeface="Georgia-BoldItalic"/>
                        </a:rPr>
                        <a:t>S</a:t>
                      </a:r>
                      <a:r>
                        <a:rPr sz="1200" b="1" i="1" spc="-135" dirty="0">
                          <a:solidFill>
                            <a:srgbClr val="FFFFFF"/>
                          </a:solidFill>
                          <a:latin typeface="Georgia-BoldItalic"/>
                          <a:cs typeface="Georgia-BoldItalic"/>
                        </a:rPr>
                        <a:t>peed</a:t>
                      </a:r>
                      <a:r>
                        <a:rPr lang="en-US" sz="1200" b="1" i="1" spc="-135" dirty="0">
                          <a:solidFill>
                            <a:srgbClr val="FFFFFF"/>
                          </a:solidFill>
                          <a:latin typeface="Georgia-BoldItalic"/>
                          <a:cs typeface="Georgia-BoldItalic"/>
                        </a:rPr>
                        <a:t> -</a:t>
                      </a:r>
                      <a:r>
                        <a:rPr sz="1200" b="1" i="1" spc="-170" dirty="0">
                          <a:solidFill>
                            <a:srgbClr val="FFFFFF"/>
                          </a:solidFill>
                          <a:latin typeface="Georgia-BoldItalic"/>
                          <a:cs typeface="Georgia-BoldItalic"/>
                        </a:rPr>
                        <a:t>up</a:t>
                      </a:r>
                      <a:endParaRPr sz="1200" dirty="0">
                        <a:latin typeface="Georgia-BoldItalic"/>
                        <a:cs typeface="Georgia-BoldItalic"/>
                      </a:endParaRPr>
                    </a:p>
                  </a:txBody>
                  <a:tcPr marL="0" marR="0" marT="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170">
                <a:tc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Land 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2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nm)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259,029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546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262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988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31"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b="1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Ocean </a:t>
                      </a:r>
                      <a:r>
                        <a:rPr sz="1200" b="1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1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200" b="1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nm)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259,029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546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267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240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1079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7F5B569-CB3C-B04A-90BE-6AF80D1126F4}"/>
              </a:ext>
            </a:extLst>
          </p:cNvPr>
          <p:cNvSpPr txBox="1"/>
          <p:nvPr/>
        </p:nvSpPr>
        <p:spPr>
          <a:xfrm>
            <a:off x="6339255" y="4634042"/>
            <a:ext cx="358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Number of radiative transfer calculations for PCRTM are reduced by 3 orders of magnitude relative to </a:t>
            </a:r>
            <a:r>
              <a:rPr lang="en-US" sz="1400" dirty="0" err="1"/>
              <a:t>modtran</a:t>
            </a:r>
            <a:r>
              <a:rPr lang="en-US" sz="1400" dirty="0"/>
              <a:t>  for spectral range from 300 nm to 2500 nm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5CD294-3489-B441-B9C6-35F61929F8D4}"/>
              </a:ext>
            </a:extLst>
          </p:cNvPr>
          <p:cNvSpPr/>
          <p:nvPr/>
        </p:nvSpPr>
        <p:spPr>
          <a:xfrm>
            <a:off x="6367477" y="5891488"/>
            <a:ext cx="3314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5" dirty="0"/>
              <a:t>Hybrid Stream method further speed up </a:t>
            </a:r>
            <a:r>
              <a:rPr lang="en-US" sz="1400" spc="10" dirty="0"/>
              <a:t>PCRTM-SOLAR by another factor of 5-10 relative to 32-stream PCRTM</a:t>
            </a:r>
            <a:endParaRPr lang="en-US" sz="1400" dirty="0"/>
          </a:p>
        </p:txBody>
      </p:sp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633A0E6A-CAB1-9A4C-9688-80EABDB28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55845"/>
              </p:ext>
            </p:extLst>
          </p:nvPr>
        </p:nvGraphicFramePr>
        <p:xfrm>
          <a:off x="246475" y="5787990"/>
          <a:ext cx="6096000" cy="1209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9979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PCRTM</a:t>
                      </a:r>
                      <a:endParaRPr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200" b="0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M1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90830"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200" b="0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Speedup</a:t>
                      </a:r>
                      <a:r>
                        <a:rPr sz="1200" b="0" spc="-7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9855" marR="101600" algn="ctr">
                        <a:lnSpc>
                          <a:spcPct val="115500"/>
                        </a:lnSpc>
                        <a:spcBef>
                          <a:spcPts val="30"/>
                        </a:spcBef>
                      </a:pP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r>
                        <a:rPr sz="1200" b="0" spc="-9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PCRTM-  SOLAR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224154" marR="215900" indent="27305" algn="ctr">
                        <a:lnSpc>
                          <a:spcPct val="117000"/>
                        </a:lnSpc>
                      </a:pP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Speedup to  </a:t>
                      </a:r>
                      <a:r>
                        <a:rPr sz="1200" b="0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sz="1200" b="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DTRAN</a:t>
                      </a:r>
                      <a:r>
                        <a:rPr sz="12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0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8</a:t>
                      </a:r>
                      <a:r>
                        <a:rPr sz="1200" b="0" spc="-1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0" spc="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  <a:endParaRPr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215"/>
                        </a:lnSpc>
                      </a:pPr>
                      <a:r>
                        <a:rPr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5286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062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 </a:t>
                      </a:r>
                      <a:r>
                        <a:rPr sz="1200" b="0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sz="1200" b="0" spc="-10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0" spc="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557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b="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557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b="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557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0" spc="5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b="0" spc="5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b="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11,262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557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object 6">
            <a:extLst>
              <a:ext uri="{FF2B5EF4-FFF2-40B4-BE49-F238E27FC236}">
                <a16:creationId xmlns:a16="http://schemas.microsoft.com/office/drawing/2014/main" id="{55D74761-C5B5-FD43-8F45-4841E4A98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7359"/>
            <a:ext cx="3892550" cy="292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7B868-CB7D-DE4E-ADCA-A225EECAAF01}"/>
              </a:ext>
            </a:extLst>
          </p:cNvPr>
          <p:cNvSpPr/>
          <p:nvPr/>
        </p:nvSpPr>
        <p:spPr>
          <a:xfrm>
            <a:off x="1219200" y="1309151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SCIAMACHY 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F1F66-26F1-1C41-A477-D1DAF7859B19}"/>
              </a:ext>
            </a:extLst>
          </p:cNvPr>
          <p:cNvSpPr/>
          <p:nvPr/>
        </p:nvSpPr>
        <p:spPr>
          <a:xfrm>
            <a:off x="739943" y="9291935"/>
            <a:ext cx="5320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L2  + CPF simulator @646nm 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AA24F390-9DCA-4D4A-A26D-D94E0B175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89" y="1292430"/>
            <a:ext cx="4378411" cy="32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BBCD1-D745-2A40-BAEB-D4560CC3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4800"/>
            <a:ext cx="8229600" cy="738664"/>
          </a:xfrm>
        </p:spPr>
        <p:txBody>
          <a:bodyPr/>
          <a:lstStyle/>
          <a:p>
            <a:r>
              <a:rPr lang="en-US" sz="2400" dirty="0"/>
              <a:t>Example of Selected Wavelength Locations and RMS Errors for TEMPO/OMI Ozone Spectral Regions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58DC9D-632C-AC44-AD64-06DB285A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536700"/>
            <a:ext cx="9220199" cy="10833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Orders of magnitude speed up in the OMI Ozone spectral region for  a high-spectral resolution (0.05 nm) PCRTM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Redundant RT calculations are avoided in PCRTM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Can further reduce the number RT calculations at TEMPO or OMI spectral resolutions</a:t>
            </a:r>
          </a:p>
        </p:txBody>
      </p:sp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0C3ED55A-ADA4-6F44-BD72-AD67BAA1B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095346"/>
            <a:ext cx="5105399" cy="3808789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3611D335-0957-8A42-8FAC-B483BF96A15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31941" y="3136395"/>
            <a:ext cx="4724400" cy="372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2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6C92-DBA3-974C-AB4E-03056E19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138" y="297935"/>
            <a:ext cx="8328025" cy="738664"/>
          </a:xfrm>
        </p:spPr>
        <p:txBody>
          <a:bodyPr/>
          <a:lstStyle/>
          <a:p>
            <a:r>
              <a:rPr lang="en-US" altLang="en-US" sz="2400" dirty="0"/>
              <a:t>Example of HS-PCRTM Accuracy Relative to VLIDORT for </a:t>
            </a:r>
            <a:r>
              <a:rPr lang="en-US" sz="2400" dirty="0"/>
              <a:t>TEMPO/OMI </a:t>
            </a:r>
            <a:r>
              <a:rPr lang="en-US" altLang="en-US" sz="2400" dirty="0"/>
              <a:t>Ozone Spectral Region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A11FE7E-1EBE-4F43-9527-147A10F65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81930"/>
            <a:ext cx="9220200" cy="1737391"/>
          </a:xfrm>
          <a:noFill/>
        </p:spPr>
        <p:txBody>
          <a:bodyPr lIns="100822" tIns="49526" rIns="100822" bIns="49526"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Hybrid Stream PCRTM (HS-PCRTM) can further reduce the computational time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Perform 2-stream monochromatic RT calculations at original PCRTM selected frequencies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Perform higher streams RT calculations at even less monochromatic frequencies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accuracy is not comprised (see example below)</a:t>
            </a:r>
          </a:p>
          <a:p>
            <a:pPr marL="444500" lvl="1">
              <a:lnSpc>
                <a:spcPct val="90000"/>
              </a:lnSpc>
            </a:pPr>
            <a:endParaRPr lang="en-US" altLang="en-US" sz="1600" b="0" dirty="0">
              <a:ea typeface="ＭＳ Ｐゴシック" panose="020B0600070205080204" pitchFamily="34" charset="-128"/>
            </a:endParaRPr>
          </a:p>
          <a:p>
            <a:pPr marL="627063" lvl="1" indent="-182563">
              <a:lnSpc>
                <a:spcPct val="90000"/>
              </a:lnSpc>
            </a:pPr>
            <a:endParaRPr lang="en-US" altLang="en-US" sz="1800" b="0" dirty="0">
              <a:ea typeface="ＭＳ Ｐゴシック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91CCEE-4C49-144E-B2E6-A80E21C60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9009" y="2008494"/>
            <a:ext cx="459278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86B76BE-7528-1644-82A3-9B3EAAF7E8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18111"/>
            <a:ext cx="6978650" cy="973137"/>
          </a:xfrm>
        </p:spPr>
        <p:txBody>
          <a:bodyPr/>
          <a:lstStyle/>
          <a:p>
            <a:pPr marL="11113" indent="-11113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 of PCRTM for very high spectral resolution(0.001 nm) polarized  O</a:t>
            </a:r>
            <a:r>
              <a:rPr lang="en-US" altLang="en-US" sz="2400" baseline="-2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-A band</a:t>
            </a:r>
          </a:p>
        </p:txBody>
      </p:sp>
      <p:sp>
        <p:nvSpPr>
          <p:cNvPr id="17410" name="object 3">
            <a:extLst>
              <a:ext uri="{FF2B5EF4-FFF2-40B4-BE49-F238E27FC236}">
                <a16:creationId xmlns:a16="http://schemas.microsoft.com/office/drawing/2014/main" id="{6F68F0A0-F8F5-CE4D-AED2-3A806B7C4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35" y="1331516"/>
            <a:ext cx="3929063" cy="29511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1" name="object 4">
            <a:extLst>
              <a:ext uri="{FF2B5EF4-FFF2-40B4-BE49-F238E27FC236}">
                <a16:creationId xmlns:a16="http://schemas.microsoft.com/office/drawing/2014/main" id="{9497DDBD-EF30-0A46-A981-7A04B4500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420019"/>
            <a:ext cx="4083565" cy="29511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4" name="object 7">
            <a:extLst>
              <a:ext uri="{FF2B5EF4-FFF2-40B4-BE49-F238E27FC236}">
                <a16:creationId xmlns:a16="http://schemas.microsoft.com/office/drawing/2014/main" id="{EC03ACE4-D855-D24C-A73D-E533A2EFC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84163"/>
            <a:ext cx="1219200" cy="9731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5E0D6A0-C50E-184B-B330-296E434F5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50" y="4439261"/>
            <a:ext cx="4237832" cy="2719229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B6EEFBDD-739F-D54F-A8C6-BA0AE20E5AC7}"/>
              </a:ext>
            </a:extLst>
          </p:cNvPr>
          <p:cNvSpPr txBox="1"/>
          <p:nvPr/>
        </p:nvSpPr>
        <p:spPr>
          <a:xfrm>
            <a:off x="5334000" y="5136336"/>
            <a:ext cx="4330359" cy="15054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14325" indent="-301625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12 monochromatic RT calculations are needed to faithfully represent the 0.001 nm O</a:t>
            </a:r>
            <a:r>
              <a:rPr lang="en-US" alt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-A band</a:t>
            </a:r>
          </a:p>
          <a:p>
            <a:pPr eaLnBrk="1" hangingPunct="1">
              <a:lnSpc>
                <a:spcPts val="1975"/>
              </a:lnSpc>
              <a:spcBef>
                <a:spcPts val="38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few dozens more monochromatic RT calculations are needed to include Q, U polarized components of the Stokes vector</a:t>
            </a:r>
          </a:p>
        </p:txBody>
      </p:sp>
    </p:spTree>
    <p:extLst>
      <p:ext uri="{BB962C8B-B14F-4D97-AF65-F5344CB8AC3E}">
        <p14:creationId xmlns:p14="http://schemas.microsoft.com/office/powerpoint/2010/main" val="179394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33170</TotalTime>
  <Words>1699</Words>
  <Application>Microsoft Macintosh PowerPoint</Application>
  <PresentationFormat>Custom</PresentationFormat>
  <Paragraphs>242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Arial-BoldItalicMT</vt:lpstr>
      <vt:lpstr>DejaVu LGC Sans</vt:lpstr>
      <vt:lpstr>ＭＳ Ｐゴシック</vt:lpstr>
      <vt:lpstr>System Font Regular</vt:lpstr>
      <vt:lpstr>Arial</vt:lpstr>
      <vt:lpstr>Calibri</vt:lpstr>
      <vt:lpstr>Cambria Math</vt:lpstr>
      <vt:lpstr>Georgia-BoldItalic</vt:lpstr>
      <vt:lpstr>Lucida Grande</vt:lpstr>
      <vt:lpstr>Monaco</vt:lpstr>
      <vt:lpstr>Symbol</vt:lpstr>
      <vt:lpstr>Times New Roman</vt:lpstr>
      <vt:lpstr>Wingdings</vt:lpstr>
      <vt:lpstr>Office Theme</vt:lpstr>
      <vt:lpstr>Equation</vt:lpstr>
      <vt:lpstr>Principal Component-based Radiatiative Transfer Model (PCRTM) for Hyperspectral Remote Sensor</vt:lpstr>
      <vt:lpstr>Outline</vt:lpstr>
      <vt:lpstr>Challenges for Performing Radiative Transfer (RT) Calculations</vt:lpstr>
      <vt:lpstr>PCRTM is a Physical-based Fast Radiative Transfer Model </vt:lpstr>
      <vt:lpstr>PCRTM Simulations of IR sounders</vt:lpstr>
      <vt:lpstr>PCRTM Reduces RT Calculations by 3-4 Oders of Magnitude Relative to Correlated- Method for CPF-type Spectrometer</vt:lpstr>
      <vt:lpstr>Example of Selected Wavelength Locations and RMS Errors for TEMPO/OMI Ozone Spectral Regions</vt:lpstr>
      <vt:lpstr>Example of HS-PCRTM Accuracy Relative to VLIDORT for TEMPO/OMI Ozone Spectral Region</vt:lpstr>
      <vt:lpstr>Example of PCRTM for very high spectral resolution(0.001 nm) polarized  O2-A band</vt:lpstr>
      <vt:lpstr>Examples of using PCRTM to generate high-resolution Proxy Data for Satellite Remote Sensing Applications</vt:lpstr>
      <vt:lpstr>PowerPoint Presentation</vt:lpstr>
      <vt:lpstr>PowerPoint Presentation</vt:lpstr>
      <vt:lpstr>PowerPoint Presentation</vt:lpstr>
      <vt:lpstr>PCRTM is Used to Characterize the Variations Spectral Response Function (SRF) of various Satellite Sensors</vt:lpstr>
      <vt:lpstr>PowerPoint Presentation</vt:lpstr>
      <vt:lpstr>PowerPoint Presentation</vt:lpstr>
      <vt:lpstr>A new PCRTM-based and ML-enhanced physical  inversion scheme – spectral fingerprinting</vt:lpstr>
      <vt:lpstr>20-year Climate Trends from ClimFiSP</vt:lpstr>
      <vt:lpstr>Summary and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Radiative Transfer Model and Retrieval Algorithms  for Hyperspectral Satellite Hyperspectral Remote Sensors</dc:title>
  <cp:lastModifiedBy>Liu, Xu (LARC-E303)</cp:lastModifiedBy>
  <cp:revision>103</cp:revision>
  <dcterms:created xsi:type="dcterms:W3CDTF">2018-05-07T11:15:27Z</dcterms:created>
  <dcterms:modified xsi:type="dcterms:W3CDTF">2024-08-25T03:08:56Z</dcterms:modified>
</cp:coreProperties>
</file>